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8" r:id="rId3"/>
    <p:sldId id="259" r:id="rId4"/>
    <p:sldId id="257" r:id="rId5"/>
    <p:sldId id="271" r:id="rId6"/>
    <p:sldId id="272" r:id="rId7"/>
    <p:sldId id="260" r:id="rId8"/>
    <p:sldId id="273" r:id="rId9"/>
    <p:sldId id="274" r:id="rId10"/>
    <p:sldId id="261" r:id="rId11"/>
    <p:sldId id="266" r:id="rId12"/>
    <p:sldId id="277" r:id="rId13"/>
    <p:sldId id="278" r:id="rId14"/>
    <p:sldId id="279" r:id="rId15"/>
    <p:sldId id="280" r:id="rId16"/>
    <p:sldId id="275" r:id="rId17"/>
    <p:sldId id="270" r:id="rId18"/>
    <p:sldId id="276"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1545"/>
  </p:normalViewPr>
  <p:slideViewPr>
    <p:cSldViewPr snapToGrid="0" snapToObjects="1">
      <p:cViewPr varScale="1">
        <p:scale>
          <a:sx n="105" d="100"/>
          <a:sy n="105" d="100"/>
        </p:scale>
        <p:origin x="4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490729287691406E-2"/>
          <c:y val="5.2854415910150269E-2"/>
          <c:w val="0.94701854142461717"/>
          <c:h val="0.90310023749805779"/>
        </c:manualLayout>
      </c:layout>
      <c:scatterChart>
        <c:scatterStyle val="lineMarker"/>
        <c:varyColors val="0"/>
        <c:ser>
          <c:idx val="0"/>
          <c:order val="0"/>
          <c:tx>
            <c:strRef>
              <c:f>Sheet2!$B$1</c:f>
              <c:strCache>
                <c:ptCount val="1"/>
                <c:pt idx="0">
                  <c:v>TrA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Sheet2!$B$2:$B$202</c:f>
              <c:numCache>
                <c:formatCode>General</c:formatCode>
                <c:ptCount val="201"/>
                <c:pt idx="101">
                  <c:v>22</c:v>
                </c:pt>
                <c:pt idx="102">
                  <c:v>13</c:v>
                </c:pt>
                <c:pt idx="103">
                  <c:v>43</c:v>
                </c:pt>
                <c:pt idx="104">
                  <c:v>80</c:v>
                </c:pt>
                <c:pt idx="105">
                  <c:v>20</c:v>
                </c:pt>
                <c:pt idx="106">
                  <c:v>13</c:v>
                </c:pt>
                <c:pt idx="107">
                  <c:v>86</c:v>
                </c:pt>
                <c:pt idx="108">
                  <c:v>22</c:v>
                </c:pt>
                <c:pt idx="109">
                  <c:v>66</c:v>
                </c:pt>
                <c:pt idx="110">
                  <c:v>5</c:v>
                </c:pt>
                <c:pt idx="111">
                  <c:v>14</c:v>
                </c:pt>
                <c:pt idx="112">
                  <c:v>18</c:v>
                </c:pt>
                <c:pt idx="113">
                  <c:v>77</c:v>
                </c:pt>
                <c:pt idx="114">
                  <c:v>7</c:v>
                </c:pt>
                <c:pt idx="115">
                  <c:v>95</c:v>
                </c:pt>
                <c:pt idx="116">
                  <c:v>79</c:v>
                </c:pt>
                <c:pt idx="117">
                  <c:v>71</c:v>
                </c:pt>
                <c:pt idx="118">
                  <c:v>100</c:v>
                </c:pt>
                <c:pt idx="119">
                  <c:v>35</c:v>
                </c:pt>
                <c:pt idx="120">
                  <c:v>13</c:v>
                </c:pt>
                <c:pt idx="121">
                  <c:v>58</c:v>
                </c:pt>
                <c:pt idx="122">
                  <c:v>90</c:v>
                </c:pt>
                <c:pt idx="123">
                  <c:v>85</c:v>
                </c:pt>
                <c:pt idx="124">
                  <c:v>34</c:v>
                </c:pt>
                <c:pt idx="125">
                  <c:v>85</c:v>
                </c:pt>
                <c:pt idx="126">
                  <c:v>57</c:v>
                </c:pt>
                <c:pt idx="127">
                  <c:v>3</c:v>
                </c:pt>
                <c:pt idx="128">
                  <c:v>63</c:v>
                </c:pt>
                <c:pt idx="129">
                  <c:v>94</c:v>
                </c:pt>
                <c:pt idx="130">
                  <c:v>90</c:v>
                </c:pt>
                <c:pt idx="131">
                  <c:v>54</c:v>
                </c:pt>
                <c:pt idx="132">
                  <c:v>50</c:v>
                </c:pt>
                <c:pt idx="133">
                  <c:v>57</c:v>
                </c:pt>
                <c:pt idx="134">
                  <c:v>11</c:v>
                </c:pt>
                <c:pt idx="135">
                  <c:v>10</c:v>
                </c:pt>
                <c:pt idx="136">
                  <c:v>29</c:v>
                </c:pt>
                <c:pt idx="137">
                  <c:v>6</c:v>
                </c:pt>
                <c:pt idx="138">
                  <c:v>23</c:v>
                </c:pt>
                <c:pt idx="139">
                  <c:v>15</c:v>
                </c:pt>
                <c:pt idx="140">
                  <c:v>89</c:v>
                </c:pt>
                <c:pt idx="141">
                  <c:v>99</c:v>
                </c:pt>
                <c:pt idx="142">
                  <c:v>50</c:v>
                </c:pt>
                <c:pt idx="143">
                  <c:v>92</c:v>
                </c:pt>
                <c:pt idx="144">
                  <c:v>9</c:v>
                </c:pt>
                <c:pt idx="145">
                  <c:v>10</c:v>
                </c:pt>
                <c:pt idx="146">
                  <c:v>77</c:v>
                </c:pt>
                <c:pt idx="147">
                  <c:v>100</c:v>
                </c:pt>
                <c:pt idx="148">
                  <c:v>53</c:v>
                </c:pt>
                <c:pt idx="149">
                  <c:v>99</c:v>
                </c:pt>
                <c:pt idx="150">
                  <c:v>20</c:v>
                </c:pt>
                <c:pt idx="151">
                  <c:v>11</c:v>
                </c:pt>
                <c:pt idx="152">
                  <c:v>4</c:v>
                </c:pt>
                <c:pt idx="153">
                  <c:v>49</c:v>
                </c:pt>
                <c:pt idx="154">
                  <c:v>95</c:v>
                </c:pt>
                <c:pt idx="155">
                  <c:v>92</c:v>
                </c:pt>
                <c:pt idx="156">
                  <c:v>67</c:v>
                </c:pt>
                <c:pt idx="157">
                  <c:v>70</c:v>
                </c:pt>
                <c:pt idx="158">
                  <c:v>85</c:v>
                </c:pt>
                <c:pt idx="159">
                  <c:v>18</c:v>
                </c:pt>
                <c:pt idx="160">
                  <c:v>6</c:v>
                </c:pt>
                <c:pt idx="161">
                  <c:v>68</c:v>
                </c:pt>
                <c:pt idx="162">
                  <c:v>49</c:v>
                </c:pt>
                <c:pt idx="163">
                  <c:v>3</c:v>
                </c:pt>
                <c:pt idx="164">
                  <c:v>16</c:v>
                </c:pt>
                <c:pt idx="165">
                  <c:v>46</c:v>
                </c:pt>
                <c:pt idx="166">
                  <c:v>2</c:v>
                </c:pt>
                <c:pt idx="167">
                  <c:v>45</c:v>
                </c:pt>
                <c:pt idx="168">
                  <c:v>51</c:v>
                </c:pt>
                <c:pt idx="169">
                  <c:v>52</c:v>
                </c:pt>
                <c:pt idx="170">
                  <c:v>22</c:v>
                </c:pt>
                <c:pt idx="171">
                  <c:v>71</c:v>
                </c:pt>
                <c:pt idx="172">
                  <c:v>97</c:v>
                </c:pt>
                <c:pt idx="173">
                  <c:v>98</c:v>
                </c:pt>
                <c:pt idx="174">
                  <c:v>19</c:v>
                </c:pt>
                <c:pt idx="175">
                  <c:v>46</c:v>
                </c:pt>
                <c:pt idx="176">
                  <c:v>39</c:v>
                </c:pt>
                <c:pt idx="177">
                  <c:v>74</c:v>
                </c:pt>
                <c:pt idx="178">
                  <c:v>12</c:v>
                </c:pt>
                <c:pt idx="179">
                  <c:v>33</c:v>
                </c:pt>
                <c:pt idx="180">
                  <c:v>16</c:v>
                </c:pt>
                <c:pt idx="181">
                  <c:v>56</c:v>
                </c:pt>
                <c:pt idx="182">
                  <c:v>54</c:v>
                </c:pt>
                <c:pt idx="183">
                  <c:v>88</c:v>
                </c:pt>
                <c:pt idx="184">
                  <c:v>62</c:v>
                </c:pt>
                <c:pt idx="185">
                  <c:v>49</c:v>
                </c:pt>
                <c:pt idx="186">
                  <c:v>15</c:v>
                </c:pt>
                <c:pt idx="187">
                  <c:v>25</c:v>
                </c:pt>
                <c:pt idx="188">
                  <c:v>68</c:v>
                </c:pt>
                <c:pt idx="189">
                  <c:v>62</c:v>
                </c:pt>
                <c:pt idx="190">
                  <c:v>39</c:v>
                </c:pt>
                <c:pt idx="191">
                  <c:v>92</c:v>
                </c:pt>
                <c:pt idx="192">
                  <c:v>56</c:v>
                </c:pt>
                <c:pt idx="193">
                  <c:v>40</c:v>
                </c:pt>
                <c:pt idx="194">
                  <c:v>67</c:v>
                </c:pt>
                <c:pt idx="195">
                  <c:v>61</c:v>
                </c:pt>
                <c:pt idx="196">
                  <c:v>80</c:v>
                </c:pt>
                <c:pt idx="197">
                  <c:v>66</c:v>
                </c:pt>
                <c:pt idx="198">
                  <c:v>90</c:v>
                </c:pt>
                <c:pt idx="199">
                  <c:v>48</c:v>
                </c:pt>
                <c:pt idx="200">
                  <c:v>83</c:v>
                </c:pt>
              </c:numCache>
            </c:numRef>
          </c:yVal>
          <c:smooth val="0"/>
          <c:extLst>
            <c:ext xmlns:c16="http://schemas.microsoft.com/office/drawing/2014/chart" uri="{C3380CC4-5D6E-409C-BE32-E72D297353CC}">
              <c16:uniqueId val="{00000000-3175-4C0C-A591-6B66879FC18A}"/>
            </c:ext>
          </c:extLst>
        </c:ser>
        <c:ser>
          <c:idx val="1"/>
          <c:order val="1"/>
          <c:tx>
            <c:strRef>
              <c:f>Sheet2!$C$1</c:f>
              <c:strCache>
                <c:ptCount val="1"/>
                <c:pt idx="0">
                  <c:v>TrF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cap="rnd">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Sheet2!$C$2:$C$202</c:f>
              <c:numCache>
                <c:formatCode>General</c:formatCode>
                <c:ptCount val="201"/>
                <c:pt idx="0">
                  <c:v>21</c:v>
                </c:pt>
                <c:pt idx="1">
                  <c:v>67</c:v>
                </c:pt>
                <c:pt idx="2">
                  <c:v>21</c:v>
                </c:pt>
                <c:pt idx="3">
                  <c:v>6</c:v>
                </c:pt>
                <c:pt idx="4">
                  <c:v>81</c:v>
                </c:pt>
                <c:pt idx="5">
                  <c:v>92</c:v>
                </c:pt>
                <c:pt idx="6">
                  <c:v>27</c:v>
                </c:pt>
                <c:pt idx="7">
                  <c:v>3</c:v>
                </c:pt>
                <c:pt idx="8">
                  <c:v>62</c:v>
                </c:pt>
                <c:pt idx="9">
                  <c:v>9</c:v>
                </c:pt>
                <c:pt idx="10">
                  <c:v>48</c:v>
                </c:pt>
                <c:pt idx="11">
                  <c:v>16</c:v>
                </c:pt>
                <c:pt idx="12">
                  <c:v>50</c:v>
                </c:pt>
                <c:pt idx="13">
                  <c:v>7</c:v>
                </c:pt>
                <c:pt idx="14">
                  <c:v>19</c:v>
                </c:pt>
                <c:pt idx="15">
                  <c:v>69</c:v>
                </c:pt>
                <c:pt idx="16">
                  <c:v>70</c:v>
                </c:pt>
                <c:pt idx="17">
                  <c:v>89</c:v>
                </c:pt>
                <c:pt idx="18">
                  <c:v>73</c:v>
                </c:pt>
                <c:pt idx="19">
                  <c:v>46</c:v>
                </c:pt>
                <c:pt idx="20">
                  <c:v>21</c:v>
                </c:pt>
                <c:pt idx="21">
                  <c:v>17</c:v>
                </c:pt>
                <c:pt idx="22">
                  <c:v>6</c:v>
                </c:pt>
                <c:pt idx="23">
                  <c:v>65</c:v>
                </c:pt>
                <c:pt idx="24">
                  <c:v>23</c:v>
                </c:pt>
                <c:pt idx="25">
                  <c:v>69</c:v>
                </c:pt>
                <c:pt idx="26">
                  <c:v>64</c:v>
                </c:pt>
                <c:pt idx="27">
                  <c:v>99</c:v>
                </c:pt>
                <c:pt idx="28">
                  <c:v>76</c:v>
                </c:pt>
                <c:pt idx="29">
                  <c:v>73</c:v>
                </c:pt>
                <c:pt idx="30">
                  <c:v>90</c:v>
                </c:pt>
                <c:pt idx="31">
                  <c:v>90</c:v>
                </c:pt>
                <c:pt idx="32">
                  <c:v>77</c:v>
                </c:pt>
                <c:pt idx="33">
                  <c:v>87</c:v>
                </c:pt>
                <c:pt idx="34">
                  <c:v>5</c:v>
                </c:pt>
                <c:pt idx="35">
                  <c:v>4</c:v>
                </c:pt>
                <c:pt idx="36">
                  <c:v>63</c:v>
                </c:pt>
                <c:pt idx="37">
                  <c:v>9</c:v>
                </c:pt>
                <c:pt idx="38">
                  <c:v>69</c:v>
                </c:pt>
                <c:pt idx="39">
                  <c:v>41</c:v>
                </c:pt>
                <c:pt idx="40">
                  <c:v>37</c:v>
                </c:pt>
                <c:pt idx="41">
                  <c:v>62</c:v>
                </c:pt>
                <c:pt idx="42">
                  <c:v>20</c:v>
                </c:pt>
                <c:pt idx="43">
                  <c:v>11</c:v>
                </c:pt>
                <c:pt idx="44">
                  <c:v>90</c:v>
                </c:pt>
                <c:pt idx="45">
                  <c:v>49</c:v>
                </c:pt>
                <c:pt idx="46">
                  <c:v>59</c:v>
                </c:pt>
                <c:pt idx="47">
                  <c:v>55</c:v>
                </c:pt>
                <c:pt idx="48">
                  <c:v>71</c:v>
                </c:pt>
                <c:pt idx="49">
                  <c:v>42</c:v>
                </c:pt>
                <c:pt idx="50">
                  <c:v>7</c:v>
                </c:pt>
                <c:pt idx="51">
                  <c:v>97</c:v>
                </c:pt>
                <c:pt idx="52">
                  <c:v>22</c:v>
                </c:pt>
                <c:pt idx="53">
                  <c:v>77</c:v>
                </c:pt>
                <c:pt idx="54">
                  <c:v>42</c:v>
                </c:pt>
                <c:pt idx="55">
                  <c:v>58</c:v>
                </c:pt>
                <c:pt idx="56">
                  <c:v>95</c:v>
                </c:pt>
                <c:pt idx="57">
                  <c:v>50</c:v>
                </c:pt>
                <c:pt idx="58">
                  <c:v>21</c:v>
                </c:pt>
                <c:pt idx="59">
                  <c:v>96</c:v>
                </c:pt>
                <c:pt idx="60">
                  <c:v>82</c:v>
                </c:pt>
                <c:pt idx="61">
                  <c:v>27</c:v>
                </c:pt>
                <c:pt idx="62">
                  <c:v>2</c:v>
                </c:pt>
                <c:pt idx="63">
                  <c:v>79</c:v>
                </c:pt>
                <c:pt idx="64">
                  <c:v>74</c:v>
                </c:pt>
                <c:pt idx="65">
                  <c:v>37</c:v>
                </c:pt>
                <c:pt idx="66">
                  <c:v>79</c:v>
                </c:pt>
                <c:pt idx="67">
                  <c:v>3</c:v>
                </c:pt>
                <c:pt idx="68">
                  <c:v>44</c:v>
                </c:pt>
                <c:pt idx="69">
                  <c:v>38</c:v>
                </c:pt>
                <c:pt idx="70">
                  <c:v>70</c:v>
                </c:pt>
                <c:pt idx="71">
                  <c:v>58</c:v>
                </c:pt>
                <c:pt idx="72">
                  <c:v>74</c:v>
                </c:pt>
                <c:pt idx="73">
                  <c:v>93</c:v>
                </c:pt>
                <c:pt idx="74">
                  <c:v>71</c:v>
                </c:pt>
                <c:pt idx="75">
                  <c:v>26</c:v>
                </c:pt>
                <c:pt idx="76">
                  <c:v>20</c:v>
                </c:pt>
                <c:pt idx="77">
                  <c:v>79</c:v>
                </c:pt>
                <c:pt idx="78">
                  <c:v>91</c:v>
                </c:pt>
                <c:pt idx="79">
                  <c:v>4</c:v>
                </c:pt>
                <c:pt idx="80">
                  <c:v>45</c:v>
                </c:pt>
                <c:pt idx="81">
                  <c:v>35</c:v>
                </c:pt>
                <c:pt idx="82">
                  <c:v>17</c:v>
                </c:pt>
                <c:pt idx="83">
                  <c:v>64</c:v>
                </c:pt>
                <c:pt idx="84">
                  <c:v>70</c:v>
                </c:pt>
                <c:pt idx="85">
                  <c:v>54</c:v>
                </c:pt>
                <c:pt idx="86">
                  <c:v>83</c:v>
                </c:pt>
                <c:pt idx="87">
                  <c:v>61</c:v>
                </c:pt>
                <c:pt idx="88">
                  <c:v>34</c:v>
                </c:pt>
                <c:pt idx="89">
                  <c:v>58</c:v>
                </c:pt>
                <c:pt idx="90">
                  <c:v>3</c:v>
                </c:pt>
                <c:pt idx="91">
                  <c:v>50</c:v>
                </c:pt>
                <c:pt idx="92">
                  <c:v>93</c:v>
                </c:pt>
                <c:pt idx="93">
                  <c:v>72</c:v>
                </c:pt>
                <c:pt idx="94">
                  <c:v>20</c:v>
                </c:pt>
                <c:pt idx="95">
                  <c:v>81</c:v>
                </c:pt>
                <c:pt idx="96">
                  <c:v>25</c:v>
                </c:pt>
                <c:pt idx="97">
                  <c:v>53</c:v>
                </c:pt>
                <c:pt idx="98">
                  <c:v>92</c:v>
                </c:pt>
                <c:pt idx="99">
                  <c:v>39</c:v>
                </c:pt>
              </c:numCache>
            </c:numRef>
          </c:yVal>
          <c:smooth val="0"/>
          <c:extLst>
            <c:ext xmlns:c16="http://schemas.microsoft.com/office/drawing/2014/chart" uri="{C3380CC4-5D6E-409C-BE32-E72D297353CC}">
              <c16:uniqueId val="{00000001-3175-4C0C-A591-6B66879FC18A}"/>
            </c:ext>
          </c:extLst>
        </c:ser>
        <c:ser>
          <c:idx val="2"/>
          <c:order val="2"/>
          <c:tx>
            <c:strRef>
              <c:f>Sheet2!$D$1</c:f>
              <c:strCache>
                <c:ptCount val="1"/>
                <c:pt idx="0">
                  <c:v>TeA</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cap="rnd">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Sheet2!$D$2:$D$202</c:f>
              <c:numCache>
                <c:formatCode>General</c:formatCode>
                <c:ptCount val="201"/>
                <c:pt idx="101">
                  <c:v>-62</c:v>
                </c:pt>
                <c:pt idx="102">
                  <c:v>-23</c:v>
                </c:pt>
                <c:pt idx="103">
                  <c:v>-67</c:v>
                </c:pt>
                <c:pt idx="104">
                  <c:v>-61</c:v>
                </c:pt>
                <c:pt idx="105">
                  <c:v>-22</c:v>
                </c:pt>
                <c:pt idx="106">
                  <c:v>-58</c:v>
                </c:pt>
                <c:pt idx="107">
                  <c:v>-35</c:v>
                </c:pt>
                <c:pt idx="108">
                  <c:v>-45</c:v>
                </c:pt>
                <c:pt idx="109">
                  <c:v>-31</c:v>
                </c:pt>
                <c:pt idx="110">
                  <c:v>-29</c:v>
                </c:pt>
                <c:pt idx="111">
                  <c:v>-57</c:v>
                </c:pt>
                <c:pt idx="112">
                  <c:v>-64</c:v>
                </c:pt>
                <c:pt idx="113">
                  <c:v>-55</c:v>
                </c:pt>
                <c:pt idx="114">
                  <c:v>-35</c:v>
                </c:pt>
                <c:pt idx="115">
                  <c:v>-36</c:v>
                </c:pt>
                <c:pt idx="116">
                  <c:v>-65</c:v>
                </c:pt>
                <c:pt idx="117">
                  <c:v>-28</c:v>
                </c:pt>
                <c:pt idx="118">
                  <c:v>-56</c:v>
                </c:pt>
                <c:pt idx="119">
                  <c:v>-55</c:v>
                </c:pt>
                <c:pt idx="120">
                  <c:v>-70</c:v>
                </c:pt>
                <c:pt idx="121">
                  <c:v>-41</c:v>
                </c:pt>
                <c:pt idx="122">
                  <c:v>-68</c:v>
                </c:pt>
                <c:pt idx="123">
                  <c:v>-59</c:v>
                </c:pt>
                <c:pt idx="124">
                  <c:v>-68</c:v>
                </c:pt>
                <c:pt idx="125">
                  <c:v>-54</c:v>
                </c:pt>
                <c:pt idx="126">
                  <c:v>-21</c:v>
                </c:pt>
                <c:pt idx="127">
                  <c:v>-68</c:v>
                </c:pt>
                <c:pt idx="128">
                  <c:v>-64</c:v>
                </c:pt>
                <c:pt idx="129">
                  <c:v>-66</c:v>
                </c:pt>
                <c:pt idx="130">
                  <c:v>-25</c:v>
                </c:pt>
                <c:pt idx="131">
                  <c:v>-48</c:v>
                </c:pt>
                <c:pt idx="132">
                  <c:v>-28</c:v>
                </c:pt>
                <c:pt idx="133">
                  <c:v>-33</c:v>
                </c:pt>
                <c:pt idx="134">
                  <c:v>-28</c:v>
                </c:pt>
                <c:pt idx="135">
                  <c:v>-24</c:v>
                </c:pt>
                <c:pt idx="136">
                  <c:v>-45</c:v>
                </c:pt>
                <c:pt idx="137">
                  <c:v>-26</c:v>
                </c:pt>
                <c:pt idx="138">
                  <c:v>-61</c:v>
                </c:pt>
                <c:pt idx="139">
                  <c:v>-65</c:v>
                </c:pt>
              </c:numCache>
            </c:numRef>
          </c:yVal>
          <c:smooth val="0"/>
          <c:extLst>
            <c:ext xmlns:c16="http://schemas.microsoft.com/office/drawing/2014/chart" uri="{C3380CC4-5D6E-409C-BE32-E72D297353CC}">
              <c16:uniqueId val="{00000002-3175-4C0C-A591-6B66879FC18A}"/>
            </c:ext>
          </c:extLst>
        </c:ser>
        <c:ser>
          <c:idx val="3"/>
          <c:order val="3"/>
          <c:tx>
            <c:strRef>
              <c:f>Sheet2!$E$1</c:f>
              <c:strCache>
                <c:ptCount val="1"/>
                <c:pt idx="0">
                  <c:v>TeF</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4">
                      <a:tint val="98000"/>
                      <a:lumMod val="100000"/>
                    </a:schemeClr>
                  </a:gs>
                  <a:gs pos="100000">
                    <a:schemeClr val="accent4">
                      <a:shade val="88000"/>
                      <a:lumMod val="88000"/>
                    </a:schemeClr>
                  </a:gs>
                </a:gsLst>
                <a:lin ang="5400000" scaled="1"/>
              </a:gradFill>
              <a:ln w="9525" cap="rnd">
                <a:solidFill>
                  <a:schemeClr val="accent4"/>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Sheet2!$E$2:$E$202</c:f>
              <c:numCache>
                <c:formatCode>General</c:formatCode>
                <c:ptCount val="201"/>
                <c:pt idx="0">
                  <c:v>-36</c:v>
                </c:pt>
                <c:pt idx="1">
                  <c:v>-33</c:v>
                </c:pt>
                <c:pt idx="2">
                  <c:v>-51</c:v>
                </c:pt>
                <c:pt idx="3">
                  <c:v>-59</c:v>
                </c:pt>
                <c:pt idx="4">
                  <c:v>-59</c:v>
                </c:pt>
                <c:pt idx="5">
                  <c:v>-70</c:v>
                </c:pt>
                <c:pt idx="6">
                  <c:v>-57</c:v>
                </c:pt>
                <c:pt idx="7">
                  <c:v>-34</c:v>
                </c:pt>
                <c:pt idx="8">
                  <c:v>-56</c:v>
                </c:pt>
                <c:pt idx="9">
                  <c:v>-65</c:v>
                </c:pt>
                <c:pt idx="10">
                  <c:v>-42</c:v>
                </c:pt>
                <c:pt idx="11">
                  <c:v>-32</c:v>
                </c:pt>
                <c:pt idx="12">
                  <c:v>-21</c:v>
                </c:pt>
                <c:pt idx="13">
                  <c:v>-22</c:v>
                </c:pt>
                <c:pt idx="14">
                  <c:v>-53</c:v>
                </c:pt>
                <c:pt idx="15">
                  <c:v>-59</c:v>
                </c:pt>
                <c:pt idx="16">
                  <c:v>-61</c:v>
                </c:pt>
                <c:pt idx="17">
                  <c:v>-45</c:v>
                </c:pt>
                <c:pt idx="18">
                  <c:v>-60</c:v>
                </c:pt>
                <c:pt idx="19">
                  <c:v>-65</c:v>
                </c:pt>
                <c:pt idx="20">
                  <c:v>-49</c:v>
                </c:pt>
                <c:pt idx="21">
                  <c:v>-42</c:v>
                </c:pt>
                <c:pt idx="22">
                  <c:v>-29</c:v>
                </c:pt>
                <c:pt idx="23">
                  <c:v>-51</c:v>
                </c:pt>
                <c:pt idx="24">
                  <c:v>-22</c:v>
                </c:pt>
                <c:pt idx="25">
                  <c:v>-51</c:v>
                </c:pt>
                <c:pt idx="26">
                  <c:v>-28</c:v>
                </c:pt>
                <c:pt idx="27">
                  <c:v>-59</c:v>
                </c:pt>
                <c:pt idx="28">
                  <c:v>-61</c:v>
                </c:pt>
                <c:pt idx="29">
                  <c:v>-36</c:v>
                </c:pt>
                <c:pt idx="30">
                  <c:v>-43</c:v>
                </c:pt>
                <c:pt idx="31">
                  <c:v>-30</c:v>
                </c:pt>
                <c:pt idx="32">
                  <c:v>-39</c:v>
                </c:pt>
                <c:pt idx="33">
                  <c:v>-38</c:v>
                </c:pt>
                <c:pt idx="34">
                  <c:v>-41</c:v>
                </c:pt>
                <c:pt idx="35">
                  <c:v>-56</c:v>
                </c:pt>
                <c:pt idx="36">
                  <c:v>-40</c:v>
                </c:pt>
                <c:pt idx="37">
                  <c:v>-30</c:v>
                </c:pt>
                <c:pt idx="38">
                  <c:v>-36</c:v>
                </c:pt>
                <c:pt idx="39">
                  <c:v>-55</c:v>
                </c:pt>
                <c:pt idx="40">
                  <c:v>-51</c:v>
                </c:pt>
                <c:pt idx="41">
                  <c:v>-58</c:v>
                </c:pt>
                <c:pt idx="42">
                  <c:v>-38</c:v>
                </c:pt>
                <c:pt idx="43">
                  <c:v>-63</c:v>
                </c:pt>
              </c:numCache>
            </c:numRef>
          </c:yVal>
          <c:smooth val="0"/>
          <c:extLst>
            <c:ext xmlns:c16="http://schemas.microsoft.com/office/drawing/2014/chart" uri="{C3380CC4-5D6E-409C-BE32-E72D297353CC}">
              <c16:uniqueId val="{00000003-3175-4C0C-A591-6B66879FC18A}"/>
            </c:ext>
          </c:extLst>
        </c:ser>
        <c:ser>
          <c:idx val="4"/>
          <c:order val="4"/>
          <c:tx>
            <c:strRef>
              <c:f>Sheet2!$F$1</c:f>
              <c:strCache>
                <c:ptCount val="1"/>
                <c:pt idx="0">
                  <c:v>Mean</c:v>
                </c:pt>
              </c:strCache>
            </c:strRef>
          </c:tx>
          <c:spPr>
            <a:ln w="25400" cap="rnd">
              <a:noFill/>
              <a:round/>
            </a:ln>
            <a:effectLst>
              <a:outerShdw blurRad="63500" dist="38100" dir="5400000" rotWithShape="0">
                <a:srgbClr val="000000">
                  <a:alpha val="65000"/>
                </a:srgbClr>
              </a:outerShdw>
            </a:effectLst>
          </c:spPr>
          <c:marker>
            <c:symbol val="circle"/>
            <c:size val="6"/>
            <c:spPr>
              <a:gradFill rotWithShape="1">
                <a:gsLst>
                  <a:gs pos="0">
                    <a:schemeClr val="accent5">
                      <a:tint val="98000"/>
                      <a:lumMod val="100000"/>
                    </a:schemeClr>
                  </a:gs>
                  <a:gs pos="100000">
                    <a:schemeClr val="accent5">
                      <a:shade val="88000"/>
                      <a:lumMod val="88000"/>
                    </a:schemeClr>
                  </a:gs>
                </a:gsLst>
                <a:lin ang="5400000" scaled="1"/>
              </a:gradFill>
              <a:ln w="9525" cap="rnd">
                <a:solidFill>
                  <a:schemeClr val="accent5"/>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xVal>
            <c:numRef>
              <c:f>Sheet2!$A$2:$A$202</c:f>
              <c:numCache>
                <c:formatCode>General</c:formatCode>
                <c:ptCount val="201"/>
                <c:pt idx="0">
                  <c:v>-5</c:v>
                </c:pt>
                <c:pt idx="1">
                  <c:v>-4.95</c:v>
                </c:pt>
                <c:pt idx="2">
                  <c:v>-4.9000000000000004</c:v>
                </c:pt>
                <c:pt idx="3">
                  <c:v>-4.8499999999999996</c:v>
                </c:pt>
                <c:pt idx="4">
                  <c:v>-4.8</c:v>
                </c:pt>
                <c:pt idx="5">
                  <c:v>-4.75</c:v>
                </c:pt>
                <c:pt idx="6">
                  <c:v>-4.7</c:v>
                </c:pt>
                <c:pt idx="7">
                  <c:v>-4.6500000000000004</c:v>
                </c:pt>
                <c:pt idx="8">
                  <c:v>-4.5999999999999996</c:v>
                </c:pt>
                <c:pt idx="9">
                  <c:v>-4.55</c:v>
                </c:pt>
                <c:pt idx="10">
                  <c:v>-4.5</c:v>
                </c:pt>
                <c:pt idx="11">
                  <c:v>-4.45</c:v>
                </c:pt>
                <c:pt idx="12">
                  <c:v>-4.4000000000000004</c:v>
                </c:pt>
                <c:pt idx="13">
                  <c:v>-4.3499999999999996</c:v>
                </c:pt>
                <c:pt idx="14">
                  <c:v>-4.3</c:v>
                </c:pt>
                <c:pt idx="15">
                  <c:v>-4.25</c:v>
                </c:pt>
                <c:pt idx="16">
                  <c:v>-4.2</c:v>
                </c:pt>
                <c:pt idx="17">
                  <c:v>-4.1500000000000004</c:v>
                </c:pt>
                <c:pt idx="18">
                  <c:v>-4.0999999999999996</c:v>
                </c:pt>
                <c:pt idx="19">
                  <c:v>-4.05</c:v>
                </c:pt>
                <c:pt idx="20">
                  <c:v>-4</c:v>
                </c:pt>
                <c:pt idx="21">
                  <c:v>-3.95</c:v>
                </c:pt>
                <c:pt idx="22">
                  <c:v>-3.9</c:v>
                </c:pt>
                <c:pt idx="23">
                  <c:v>-3.85</c:v>
                </c:pt>
                <c:pt idx="24">
                  <c:v>-3.8</c:v>
                </c:pt>
                <c:pt idx="25">
                  <c:v>-3.75</c:v>
                </c:pt>
                <c:pt idx="26">
                  <c:v>-3.7</c:v>
                </c:pt>
                <c:pt idx="27">
                  <c:v>-3.65</c:v>
                </c:pt>
                <c:pt idx="28">
                  <c:v>-3.6</c:v>
                </c:pt>
                <c:pt idx="29">
                  <c:v>-3.55000000000001</c:v>
                </c:pt>
                <c:pt idx="30">
                  <c:v>-3.5000000000000102</c:v>
                </c:pt>
                <c:pt idx="31">
                  <c:v>-3.4500000000000099</c:v>
                </c:pt>
                <c:pt idx="32">
                  <c:v>-3.4000000000000101</c:v>
                </c:pt>
                <c:pt idx="33">
                  <c:v>-3.3500000000000099</c:v>
                </c:pt>
                <c:pt idx="34">
                  <c:v>-3.30000000000001</c:v>
                </c:pt>
                <c:pt idx="35">
                  <c:v>-3.2500000000000102</c:v>
                </c:pt>
                <c:pt idx="36">
                  <c:v>-3.2000000000000099</c:v>
                </c:pt>
                <c:pt idx="37">
                  <c:v>-3.1500000000000101</c:v>
                </c:pt>
                <c:pt idx="38">
                  <c:v>-3.1000000000000099</c:v>
                </c:pt>
                <c:pt idx="39">
                  <c:v>-3.05000000000001</c:v>
                </c:pt>
                <c:pt idx="40">
                  <c:v>-3.0000000000000102</c:v>
                </c:pt>
                <c:pt idx="41">
                  <c:v>-2.9500000000000099</c:v>
                </c:pt>
                <c:pt idx="42">
                  <c:v>-2.9000000000000101</c:v>
                </c:pt>
                <c:pt idx="43">
                  <c:v>-2.8500000000000099</c:v>
                </c:pt>
                <c:pt idx="44">
                  <c:v>-2.80000000000001</c:v>
                </c:pt>
                <c:pt idx="45">
                  <c:v>-2.7500000000000102</c:v>
                </c:pt>
                <c:pt idx="46">
                  <c:v>-2.7000000000000099</c:v>
                </c:pt>
                <c:pt idx="47">
                  <c:v>-2.6500000000000101</c:v>
                </c:pt>
                <c:pt idx="48">
                  <c:v>-2.6000000000000099</c:v>
                </c:pt>
                <c:pt idx="49">
                  <c:v>-2.55000000000001</c:v>
                </c:pt>
                <c:pt idx="50">
                  <c:v>-2.5000000000000102</c:v>
                </c:pt>
                <c:pt idx="51">
                  <c:v>-2.4500000000000099</c:v>
                </c:pt>
                <c:pt idx="52">
                  <c:v>-2.4000000000000101</c:v>
                </c:pt>
                <c:pt idx="53">
                  <c:v>-2.3500000000000099</c:v>
                </c:pt>
                <c:pt idx="54">
                  <c:v>-2.30000000000001</c:v>
                </c:pt>
                <c:pt idx="55">
                  <c:v>-2.2500000000000102</c:v>
                </c:pt>
                <c:pt idx="56">
                  <c:v>-2.2000000000000099</c:v>
                </c:pt>
                <c:pt idx="57">
                  <c:v>-2.1500000000000101</c:v>
                </c:pt>
                <c:pt idx="58">
                  <c:v>-2.1000000000000099</c:v>
                </c:pt>
                <c:pt idx="59">
                  <c:v>-2.05000000000001</c:v>
                </c:pt>
                <c:pt idx="60">
                  <c:v>-2.0000000000000102</c:v>
                </c:pt>
                <c:pt idx="61">
                  <c:v>-1.9500000000000099</c:v>
                </c:pt>
                <c:pt idx="62">
                  <c:v>-1.9000000000000099</c:v>
                </c:pt>
                <c:pt idx="63">
                  <c:v>-1.8500000000000101</c:v>
                </c:pt>
                <c:pt idx="64">
                  <c:v>-1.80000000000001</c:v>
                </c:pt>
                <c:pt idx="65">
                  <c:v>-1.75000000000001</c:v>
                </c:pt>
                <c:pt idx="66">
                  <c:v>-1.7000000000000099</c:v>
                </c:pt>
                <c:pt idx="67">
                  <c:v>-1.6500000000000099</c:v>
                </c:pt>
                <c:pt idx="68">
                  <c:v>-1.6000000000000101</c:v>
                </c:pt>
                <c:pt idx="69">
                  <c:v>-1.55000000000001</c:v>
                </c:pt>
                <c:pt idx="70">
                  <c:v>-1.50000000000001</c:v>
                </c:pt>
                <c:pt idx="71">
                  <c:v>-1.4500000000000099</c:v>
                </c:pt>
                <c:pt idx="72">
                  <c:v>-1.4000000000000099</c:v>
                </c:pt>
                <c:pt idx="73">
                  <c:v>-1.3500000000000101</c:v>
                </c:pt>
                <c:pt idx="74">
                  <c:v>-1.30000000000001</c:v>
                </c:pt>
                <c:pt idx="75">
                  <c:v>-1.25000000000001</c:v>
                </c:pt>
                <c:pt idx="76">
                  <c:v>-1.2000000000000099</c:v>
                </c:pt>
                <c:pt idx="77">
                  <c:v>-1.1500000000000099</c:v>
                </c:pt>
                <c:pt idx="78">
                  <c:v>-1.1000000000000101</c:v>
                </c:pt>
                <c:pt idx="79">
                  <c:v>-1.05000000000001</c:v>
                </c:pt>
                <c:pt idx="80">
                  <c:v>-1.00000000000001</c:v>
                </c:pt>
                <c:pt idx="81">
                  <c:v>-0.95000000000000995</c:v>
                </c:pt>
                <c:pt idx="82">
                  <c:v>-0.90000000000001001</c:v>
                </c:pt>
                <c:pt idx="83">
                  <c:v>-0.85000000000000997</c:v>
                </c:pt>
                <c:pt idx="84">
                  <c:v>-0.80000000000001004</c:v>
                </c:pt>
                <c:pt idx="85">
                  <c:v>-0.75000000000001998</c:v>
                </c:pt>
                <c:pt idx="86">
                  <c:v>-0.70000000000002005</c:v>
                </c:pt>
                <c:pt idx="87">
                  <c:v>-0.65000000000002001</c:v>
                </c:pt>
                <c:pt idx="88">
                  <c:v>-0.60000000000001996</c:v>
                </c:pt>
                <c:pt idx="89">
                  <c:v>-0.55000000000002003</c:v>
                </c:pt>
                <c:pt idx="90">
                  <c:v>-0.50000000000001998</c:v>
                </c:pt>
                <c:pt idx="91">
                  <c:v>-0.45000000000002</c:v>
                </c:pt>
                <c:pt idx="92">
                  <c:v>-0.40000000000002001</c:v>
                </c:pt>
                <c:pt idx="93">
                  <c:v>-0.35000000000002002</c:v>
                </c:pt>
                <c:pt idx="94">
                  <c:v>-0.30000000000001997</c:v>
                </c:pt>
                <c:pt idx="95">
                  <c:v>-0.25000000000001998</c:v>
                </c:pt>
                <c:pt idx="96">
                  <c:v>-0.20000000000002</c:v>
                </c:pt>
                <c:pt idx="97">
                  <c:v>-0.15000000000002001</c:v>
                </c:pt>
                <c:pt idx="98">
                  <c:v>-0.10000000000002</c:v>
                </c:pt>
                <c:pt idx="99">
                  <c:v>-5.0000000000020299E-2</c:v>
                </c:pt>
                <c:pt idx="100">
                  <c:v>0</c:v>
                </c:pt>
                <c:pt idx="101">
                  <c:v>4.9999999999980303E-2</c:v>
                </c:pt>
                <c:pt idx="102">
                  <c:v>9.9999999999980105E-2</c:v>
                </c:pt>
                <c:pt idx="103">
                  <c:v>0.14999999999998001</c:v>
                </c:pt>
                <c:pt idx="104">
                  <c:v>0.19999999999998</c:v>
                </c:pt>
                <c:pt idx="105">
                  <c:v>0.24999999999997999</c:v>
                </c:pt>
                <c:pt idx="106">
                  <c:v>0.29999999999998</c:v>
                </c:pt>
                <c:pt idx="107">
                  <c:v>0.34999999999997999</c:v>
                </c:pt>
                <c:pt idx="108">
                  <c:v>0.39999999999997998</c:v>
                </c:pt>
                <c:pt idx="109">
                  <c:v>0.44999999999998003</c:v>
                </c:pt>
                <c:pt idx="110">
                  <c:v>0.49999999999998002</c:v>
                </c:pt>
                <c:pt idx="111">
                  <c:v>0.54999999999997995</c:v>
                </c:pt>
                <c:pt idx="112">
                  <c:v>0.59999999999997999</c:v>
                </c:pt>
                <c:pt idx="113">
                  <c:v>0.64999999999998004</c:v>
                </c:pt>
                <c:pt idx="114">
                  <c:v>0.69999999999997997</c:v>
                </c:pt>
                <c:pt idx="115">
                  <c:v>0.74999999999998002</c:v>
                </c:pt>
                <c:pt idx="116">
                  <c:v>0.79999999999997995</c:v>
                </c:pt>
                <c:pt idx="117">
                  <c:v>0.84999999999997999</c:v>
                </c:pt>
                <c:pt idx="118">
                  <c:v>0.89999999999998004</c:v>
                </c:pt>
                <c:pt idx="119">
                  <c:v>0.94999999999997997</c:v>
                </c:pt>
                <c:pt idx="120">
                  <c:v>0.99999999999998002</c:v>
                </c:pt>
                <c:pt idx="121">
                  <c:v>1.0499999999999801</c:v>
                </c:pt>
                <c:pt idx="122">
                  <c:v>1.0999999999999801</c:v>
                </c:pt>
                <c:pt idx="123">
                  <c:v>1.1499999999999799</c:v>
                </c:pt>
                <c:pt idx="124">
                  <c:v>1.19999999999998</c:v>
                </c:pt>
                <c:pt idx="125">
                  <c:v>1.24999999999998</c:v>
                </c:pt>
                <c:pt idx="126">
                  <c:v>1.2999999999999801</c:v>
                </c:pt>
                <c:pt idx="127">
                  <c:v>1.3499999999999801</c:v>
                </c:pt>
                <c:pt idx="128">
                  <c:v>1.3999999999999799</c:v>
                </c:pt>
                <c:pt idx="129">
                  <c:v>1.44999999999998</c:v>
                </c:pt>
                <c:pt idx="130">
                  <c:v>1.49999999999998</c:v>
                </c:pt>
                <c:pt idx="131">
                  <c:v>1.5499999999999801</c:v>
                </c:pt>
                <c:pt idx="132">
                  <c:v>1.5999999999999801</c:v>
                </c:pt>
                <c:pt idx="133">
                  <c:v>1.6499999999999799</c:v>
                </c:pt>
                <c:pt idx="134">
                  <c:v>1.69999999999998</c:v>
                </c:pt>
                <c:pt idx="135">
                  <c:v>1.74999999999998</c:v>
                </c:pt>
                <c:pt idx="136">
                  <c:v>1.7999999999999801</c:v>
                </c:pt>
                <c:pt idx="137">
                  <c:v>1.8499999999999801</c:v>
                </c:pt>
                <c:pt idx="138">
                  <c:v>1.8999999999999799</c:v>
                </c:pt>
                <c:pt idx="139">
                  <c:v>1.94999999999998</c:v>
                </c:pt>
                <c:pt idx="140">
                  <c:v>1.99999999999998</c:v>
                </c:pt>
                <c:pt idx="141">
                  <c:v>2.0499999999999701</c:v>
                </c:pt>
                <c:pt idx="142">
                  <c:v>2.0999999999999699</c:v>
                </c:pt>
                <c:pt idx="143">
                  <c:v>2.1499999999999702</c:v>
                </c:pt>
                <c:pt idx="144">
                  <c:v>2.19999999999997</c:v>
                </c:pt>
                <c:pt idx="145">
                  <c:v>2.2499999999999698</c:v>
                </c:pt>
                <c:pt idx="146">
                  <c:v>2.2999999999999701</c:v>
                </c:pt>
                <c:pt idx="147">
                  <c:v>2.3499999999999699</c:v>
                </c:pt>
                <c:pt idx="148">
                  <c:v>2.3999999999999702</c:v>
                </c:pt>
                <c:pt idx="149">
                  <c:v>2.44999999999997</c:v>
                </c:pt>
                <c:pt idx="150">
                  <c:v>2.4999999999999698</c:v>
                </c:pt>
                <c:pt idx="151">
                  <c:v>2.5499999999999701</c:v>
                </c:pt>
                <c:pt idx="152">
                  <c:v>2.5999999999999699</c:v>
                </c:pt>
                <c:pt idx="153">
                  <c:v>2.6499999999999702</c:v>
                </c:pt>
                <c:pt idx="154">
                  <c:v>2.69999999999997</c:v>
                </c:pt>
                <c:pt idx="155">
                  <c:v>2.7499999999999698</c:v>
                </c:pt>
                <c:pt idx="156">
                  <c:v>2.7999999999999701</c:v>
                </c:pt>
                <c:pt idx="157">
                  <c:v>2.8499999999999699</c:v>
                </c:pt>
                <c:pt idx="158">
                  <c:v>2.8999999999999702</c:v>
                </c:pt>
                <c:pt idx="159">
                  <c:v>2.94999999999997</c:v>
                </c:pt>
                <c:pt idx="160">
                  <c:v>2.9999999999999698</c:v>
                </c:pt>
                <c:pt idx="161">
                  <c:v>3.0499999999999701</c:v>
                </c:pt>
                <c:pt idx="162">
                  <c:v>3.0999999999999699</c:v>
                </c:pt>
                <c:pt idx="163">
                  <c:v>3.1499999999999702</c:v>
                </c:pt>
                <c:pt idx="164">
                  <c:v>3.19999999999997</c:v>
                </c:pt>
                <c:pt idx="165">
                  <c:v>3.2499999999999698</c:v>
                </c:pt>
                <c:pt idx="166">
                  <c:v>3.2999999999999701</c:v>
                </c:pt>
                <c:pt idx="167">
                  <c:v>3.3499999999999699</c:v>
                </c:pt>
                <c:pt idx="168">
                  <c:v>3.3999999999999702</c:v>
                </c:pt>
                <c:pt idx="169">
                  <c:v>3.44999999999997</c:v>
                </c:pt>
                <c:pt idx="170">
                  <c:v>3.4999999999999698</c:v>
                </c:pt>
                <c:pt idx="171">
                  <c:v>3.5499999999999701</c:v>
                </c:pt>
                <c:pt idx="172">
                  <c:v>3.5999999999999699</c:v>
                </c:pt>
                <c:pt idx="173">
                  <c:v>3.6499999999999702</c:v>
                </c:pt>
                <c:pt idx="174">
                  <c:v>3.69999999999997</c:v>
                </c:pt>
                <c:pt idx="175">
                  <c:v>3.7499999999999698</c:v>
                </c:pt>
                <c:pt idx="176">
                  <c:v>3.7999999999999701</c:v>
                </c:pt>
                <c:pt idx="177">
                  <c:v>3.8499999999999699</c:v>
                </c:pt>
                <c:pt idx="178">
                  <c:v>3.8999999999999702</c:v>
                </c:pt>
                <c:pt idx="179">
                  <c:v>3.94999999999997</c:v>
                </c:pt>
                <c:pt idx="180">
                  <c:v>3.9999999999999698</c:v>
                </c:pt>
                <c:pt idx="181">
                  <c:v>4.0499999999999696</c:v>
                </c:pt>
                <c:pt idx="182">
                  <c:v>4.0999999999999703</c:v>
                </c:pt>
                <c:pt idx="183">
                  <c:v>4.1499999999999702</c:v>
                </c:pt>
                <c:pt idx="184">
                  <c:v>4.19999999999997</c:v>
                </c:pt>
                <c:pt idx="185">
                  <c:v>4.2499999999999698</c:v>
                </c:pt>
                <c:pt idx="186">
                  <c:v>4.2999999999999696</c:v>
                </c:pt>
                <c:pt idx="187">
                  <c:v>4.3499999999999703</c:v>
                </c:pt>
                <c:pt idx="188">
                  <c:v>4.3999999999999702</c:v>
                </c:pt>
                <c:pt idx="189">
                  <c:v>4.44999999999997</c:v>
                </c:pt>
                <c:pt idx="190">
                  <c:v>4.4999999999999698</c:v>
                </c:pt>
                <c:pt idx="191">
                  <c:v>4.5499999999999696</c:v>
                </c:pt>
                <c:pt idx="192">
                  <c:v>4.5999999999999703</c:v>
                </c:pt>
                <c:pt idx="193">
                  <c:v>4.6499999999999702</c:v>
                </c:pt>
                <c:pt idx="194">
                  <c:v>4.69999999999997</c:v>
                </c:pt>
                <c:pt idx="195">
                  <c:v>4.74999999999996</c:v>
                </c:pt>
                <c:pt idx="196">
                  <c:v>4.7999999999999696</c:v>
                </c:pt>
                <c:pt idx="197">
                  <c:v>4.8499999999999703</c:v>
                </c:pt>
                <c:pt idx="198">
                  <c:v>4.8999999999999604</c:v>
                </c:pt>
                <c:pt idx="199">
                  <c:v>4.9499999999999602</c:v>
                </c:pt>
                <c:pt idx="200">
                  <c:v>4.99999999999996</c:v>
                </c:pt>
              </c:numCache>
            </c:numRef>
          </c:xVal>
          <c:yVal>
            <c:numRef>
              <c:f>Sheet2!$F$2:$F$202</c:f>
              <c:numCache>
                <c:formatCode>General</c:formatCode>
                <c:ptCount val="201"/>
                <c:pt idx="21">
                  <c:v>-46.045454545454547</c:v>
                </c:pt>
              </c:numCache>
            </c:numRef>
          </c:yVal>
          <c:smooth val="0"/>
          <c:extLst>
            <c:ext xmlns:c16="http://schemas.microsoft.com/office/drawing/2014/chart" uri="{C3380CC4-5D6E-409C-BE32-E72D297353CC}">
              <c16:uniqueId val="{00000004-3175-4C0C-A591-6B66879FC18A}"/>
            </c:ext>
          </c:extLst>
        </c:ser>
        <c:dLbls>
          <c:showLegendKey val="0"/>
          <c:showVal val="0"/>
          <c:showCatName val="0"/>
          <c:showSerName val="0"/>
          <c:showPercent val="0"/>
          <c:showBubbleSize val="0"/>
        </c:dLbls>
        <c:axId val="486808184"/>
        <c:axId val="486805232"/>
      </c:scatterChart>
      <c:valAx>
        <c:axId val="48680818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5232"/>
        <c:crosses val="autoZero"/>
        <c:crossBetween val="midCat"/>
      </c:valAx>
      <c:valAx>
        <c:axId val="4868052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one"/>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6808184"/>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Linear SVC</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Sheet1!$B$2:$B$6</c:f>
              <c:numCache>
                <c:formatCode>0.00%</c:formatCode>
                <c:ptCount val="5"/>
                <c:pt idx="0">
                  <c:v>0.98550000000000004</c:v>
                </c:pt>
                <c:pt idx="1">
                  <c:v>0.98180000000000001</c:v>
                </c:pt>
                <c:pt idx="2">
                  <c:v>0.97450000000000003</c:v>
                </c:pt>
                <c:pt idx="3">
                  <c:v>0.97450000000000003</c:v>
                </c:pt>
                <c:pt idx="4">
                  <c:v>0.96730000000000005</c:v>
                </c:pt>
              </c:numCache>
            </c:numRef>
          </c:val>
          <c:smooth val="0"/>
          <c:extLst>
            <c:ext xmlns:c16="http://schemas.microsoft.com/office/drawing/2014/chart" uri="{C3380CC4-5D6E-409C-BE32-E72D297353CC}">
              <c16:uniqueId val="{00000000-7120-4733-82B4-3D26BBCBB52B}"/>
            </c:ext>
          </c:extLst>
        </c:ser>
        <c:ser>
          <c:idx val="1"/>
          <c:order val="1"/>
          <c:tx>
            <c:strRef>
              <c:f>Sheet1!$C$1</c:f>
              <c:strCache>
                <c:ptCount val="1"/>
                <c:pt idx="0">
                  <c:v>Neural Network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Sheet1!$C$2:$C$6</c:f>
              <c:numCache>
                <c:formatCode>0%</c:formatCode>
                <c:ptCount val="5"/>
                <c:pt idx="0">
                  <c:v>1</c:v>
                </c:pt>
                <c:pt idx="1">
                  <c:v>1</c:v>
                </c:pt>
                <c:pt idx="2" formatCode="0.00%">
                  <c:v>0.99639999999999995</c:v>
                </c:pt>
                <c:pt idx="3" formatCode="0.00%">
                  <c:v>0.99639999999999995</c:v>
                </c:pt>
                <c:pt idx="4" formatCode="0.00%">
                  <c:v>0.99639999999999995</c:v>
                </c:pt>
              </c:numCache>
            </c:numRef>
          </c:val>
          <c:smooth val="0"/>
          <c:extLst>
            <c:ext xmlns:c16="http://schemas.microsoft.com/office/drawing/2014/chart" uri="{C3380CC4-5D6E-409C-BE32-E72D297353CC}">
              <c16:uniqueId val="{00000001-7120-4733-82B4-3D26BBCBB52B}"/>
            </c:ext>
          </c:extLst>
        </c:ser>
        <c:ser>
          <c:idx val="2"/>
          <c:order val="2"/>
          <c:tx>
            <c:strRef>
              <c:f>Sheet1!$D$1</c:f>
              <c:strCache>
                <c:ptCount val="1"/>
                <c:pt idx="0">
                  <c:v>Gaussian</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Sheet1!$D$2:$D$6</c:f>
              <c:numCache>
                <c:formatCode>0.00%</c:formatCode>
                <c:ptCount val="5"/>
                <c:pt idx="0">
                  <c:v>0.99270000000000003</c:v>
                </c:pt>
                <c:pt idx="1">
                  <c:v>0.99270000000000003</c:v>
                </c:pt>
                <c:pt idx="2">
                  <c:v>0.98180000000000001</c:v>
                </c:pt>
                <c:pt idx="3">
                  <c:v>0.97819999999999996</c:v>
                </c:pt>
                <c:pt idx="4">
                  <c:v>0.97089999999999999</c:v>
                </c:pt>
              </c:numCache>
            </c:numRef>
          </c:val>
          <c:smooth val="0"/>
          <c:extLst>
            <c:ext xmlns:c16="http://schemas.microsoft.com/office/drawing/2014/chart" uri="{C3380CC4-5D6E-409C-BE32-E72D297353CC}">
              <c16:uniqueId val="{00000002-7120-4733-82B4-3D26BBCBB52B}"/>
            </c:ext>
          </c:extLst>
        </c:ser>
        <c:ser>
          <c:idx val="3"/>
          <c:order val="3"/>
          <c:tx>
            <c:strRef>
              <c:f>Sheet1!$E$1</c:f>
              <c:strCache>
                <c:ptCount val="1"/>
                <c:pt idx="0">
                  <c:v>KNN</c:v>
                </c:pt>
              </c:strCache>
            </c:strRef>
          </c:tx>
          <c:spPr>
            <a:ln w="22225" cap="rnd">
              <a:solidFill>
                <a:schemeClr val="accent4"/>
              </a:solidFill>
            </a:ln>
            <a:effectLst>
              <a:glow rad="139700">
                <a:schemeClr val="accent4">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Sheet1!$E$2:$E$6</c:f>
              <c:numCache>
                <c:formatCode>0.00%</c:formatCode>
                <c:ptCount val="5"/>
                <c:pt idx="0" formatCode="0%">
                  <c:v>1</c:v>
                </c:pt>
                <c:pt idx="1">
                  <c:v>0.99639999999999995</c:v>
                </c:pt>
                <c:pt idx="2">
                  <c:v>0.99639999999999995</c:v>
                </c:pt>
                <c:pt idx="3">
                  <c:v>0.99639999999999995</c:v>
                </c:pt>
                <c:pt idx="4">
                  <c:v>0.99639999999999995</c:v>
                </c:pt>
              </c:numCache>
            </c:numRef>
          </c:val>
          <c:smooth val="0"/>
          <c:extLst>
            <c:ext xmlns:c16="http://schemas.microsoft.com/office/drawing/2014/chart" uri="{C3380CC4-5D6E-409C-BE32-E72D297353CC}">
              <c16:uniqueId val="{00000003-7120-4733-82B4-3D26BBCBB52B}"/>
            </c:ext>
          </c:extLst>
        </c:ser>
        <c:ser>
          <c:idx val="4"/>
          <c:order val="4"/>
          <c:tx>
            <c:strRef>
              <c:f>Sheet1!$F$1</c:f>
              <c:strCache>
                <c:ptCount val="1"/>
                <c:pt idx="0">
                  <c:v>Random Forest</c:v>
                </c:pt>
              </c:strCache>
            </c:strRef>
          </c:tx>
          <c:spPr>
            <a:ln w="22225" cap="rnd">
              <a:solidFill>
                <a:schemeClr val="accent5"/>
              </a:solidFill>
            </a:ln>
            <a:effectLst>
              <a:glow rad="139700">
                <a:schemeClr val="accent5">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0</c:v>
                </c:pt>
                <c:pt idx="1">
                  <c:v>50</c:v>
                </c:pt>
                <c:pt idx="2">
                  <c:v>100</c:v>
                </c:pt>
                <c:pt idx="3">
                  <c:v>200</c:v>
                </c:pt>
                <c:pt idx="4">
                  <c:v>500</c:v>
                </c:pt>
              </c:numCache>
            </c:numRef>
          </c:cat>
          <c:val>
            <c:numRef>
              <c:f>Sheet1!$F$2:$F$6</c:f>
              <c:numCache>
                <c:formatCode>0.00%</c:formatCode>
                <c:ptCount val="5"/>
                <c:pt idx="0">
                  <c:v>0.99639999999999995</c:v>
                </c:pt>
                <c:pt idx="1">
                  <c:v>0.99639999999999995</c:v>
                </c:pt>
                <c:pt idx="2">
                  <c:v>0.99639999999999995</c:v>
                </c:pt>
                <c:pt idx="3" formatCode="0%">
                  <c:v>1</c:v>
                </c:pt>
                <c:pt idx="4" formatCode="0%">
                  <c:v>1</c:v>
                </c:pt>
              </c:numCache>
            </c:numRef>
          </c:val>
          <c:smooth val="0"/>
          <c:extLst>
            <c:ext xmlns:c16="http://schemas.microsoft.com/office/drawing/2014/chart" uri="{C3380CC4-5D6E-409C-BE32-E72D297353CC}">
              <c16:uniqueId val="{00000005-7120-4733-82B4-3D26BBCBB52B}"/>
            </c:ext>
          </c:extLst>
        </c:ser>
        <c:dLbls>
          <c:dLblPos val="ctr"/>
          <c:showLegendKey val="0"/>
          <c:showVal val="1"/>
          <c:showCatName val="0"/>
          <c:showSerName val="0"/>
          <c:showPercent val="0"/>
          <c:showBubbleSize val="0"/>
        </c:dLbls>
        <c:smooth val="0"/>
        <c:axId val="331620064"/>
        <c:axId val="331622032"/>
      </c:lineChart>
      <c:catAx>
        <c:axId val="3316200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2032"/>
        <c:crosses val="autoZero"/>
        <c:auto val="1"/>
        <c:lblAlgn val="ctr"/>
        <c:lblOffset val="100"/>
        <c:noMultiLvlLbl val="0"/>
      </c:catAx>
      <c:valAx>
        <c:axId val="331622032"/>
        <c:scaling>
          <c:orientation val="minMax"/>
          <c:max val="1"/>
          <c:min val="0.96500000000000008"/>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31620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noFill/>
    <a:ln w="9525" cap="flat" cmpd="sng" algn="ctr">
      <a:solidFill>
        <a:schemeClr val="accent1">
          <a:alpha val="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0.01937</cdr:x>
      <cdr:y>0.01681</cdr:y>
    </cdr:from>
    <cdr:to>
      <cdr:x>0.20043</cdr:x>
      <cdr:y>0.07651</cdr:y>
    </cdr:to>
    <cdr:sp macro="" textlink="">
      <cdr:nvSpPr>
        <cdr:cNvPr id="2" name="TextBox 1">
          <a:extLst xmlns:a="http://schemas.openxmlformats.org/drawingml/2006/main">
            <a:ext uri="{FF2B5EF4-FFF2-40B4-BE49-F238E27FC236}">
              <a16:creationId xmlns:a16="http://schemas.microsoft.com/office/drawing/2014/main" id="{15305014-C969-40A5-84EB-4A06C880B2CB}"/>
            </a:ext>
          </a:extLst>
        </cdr:cNvPr>
        <cdr:cNvSpPr txBox="1"/>
      </cdr:nvSpPr>
      <cdr:spPr>
        <a:xfrm xmlns:a="http://schemas.openxmlformats.org/drawingml/2006/main">
          <a:off x="102147" y="48462"/>
          <a:ext cx="954828" cy="1721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600" dirty="0">
              <a:solidFill>
                <a:schemeClr val="tx1"/>
              </a:solidFill>
            </a:rPr>
            <a:t>Training data - Forged</a:t>
          </a:r>
        </a:p>
      </cdr:txBody>
    </cdr:sp>
  </cdr:relSizeAnchor>
  <cdr:relSizeAnchor xmlns:cdr="http://schemas.openxmlformats.org/drawingml/2006/chartDrawing">
    <cdr:from>
      <cdr:x>0.79651</cdr:x>
      <cdr:y>0.01681</cdr:y>
    </cdr:from>
    <cdr:to>
      <cdr:x>1</cdr:x>
      <cdr:y>0.07651</cdr:y>
    </cdr:to>
    <cdr:sp macro="" textlink="">
      <cdr:nvSpPr>
        <cdr:cNvPr id="3" name="TextBox 1">
          <a:extLst xmlns:a="http://schemas.openxmlformats.org/drawingml/2006/main">
            <a:ext uri="{FF2B5EF4-FFF2-40B4-BE49-F238E27FC236}">
              <a16:creationId xmlns:a16="http://schemas.microsoft.com/office/drawing/2014/main" id="{A6165F35-A1D6-4FCC-8625-CD66D9D53D71}"/>
            </a:ext>
          </a:extLst>
        </cdr:cNvPr>
        <cdr:cNvSpPr txBox="1"/>
      </cdr:nvSpPr>
      <cdr:spPr>
        <a:xfrm xmlns:a="http://schemas.openxmlformats.org/drawingml/2006/main">
          <a:off x="4200430" y="48462"/>
          <a:ext cx="10731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Training data - Authentic</a:t>
          </a:r>
        </a:p>
      </cdr:txBody>
    </cdr:sp>
  </cdr:relSizeAnchor>
  <cdr:relSizeAnchor xmlns:cdr="http://schemas.openxmlformats.org/drawingml/2006/chartDrawing">
    <cdr:from>
      <cdr:x>0.82649</cdr:x>
      <cdr:y>0.91471</cdr:y>
    </cdr:from>
    <cdr:to>
      <cdr:x>1</cdr:x>
      <cdr:y>0.97441</cdr:y>
    </cdr:to>
    <cdr:sp macro="" textlink="">
      <cdr:nvSpPr>
        <cdr:cNvPr id="4" name="TextBox 1">
          <a:extLst xmlns:a="http://schemas.openxmlformats.org/drawingml/2006/main">
            <a:ext uri="{FF2B5EF4-FFF2-40B4-BE49-F238E27FC236}">
              <a16:creationId xmlns:a16="http://schemas.microsoft.com/office/drawing/2014/main" id="{0D73FBA7-A2AB-4567-8F9F-B8C26E229F58}"/>
            </a:ext>
          </a:extLst>
        </cdr:cNvPr>
        <cdr:cNvSpPr txBox="1"/>
      </cdr:nvSpPr>
      <cdr:spPr>
        <a:xfrm xmlns:a="http://schemas.openxmlformats.org/drawingml/2006/main">
          <a:off x="4358531" y="2637458"/>
          <a:ext cx="915012" cy="1721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Authentic</a:t>
          </a:r>
        </a:p>
      </cdr:txBody>
    </cdr:sp>
  </cdr:relSizeAnchor>
  <cdr:relSizeAnchor xmlns:cdr="http://schemas.openxmlformats.org/drawingml/2006/chartDrawing">
    <cdr:from>
      <cdr:x>0.01904</cdr:x>
      <cdr:y>0.91797</cdr:y>
    </cdr:from>
    <cdr:to>
      <cdr:x>0.19255</cdr:x>
      <cdr:y>0.97767</cdr:y>
    </cdr:to>
    <cdr:sp macro="" textlink="">
      <cdr:nvSpPr>
        <cdr:cNvPr id="5" name="TextBox 1">
          <a:extLst xmlns:a="http://schemas.openxmlformats.org/drawingml/2006/main">
            <a:ext uri="{FF2B5EF4-FFF2-40B4-BE49-F238E27FC236}">
              <a16:creationId xmlns:a16="http://schemas.microsoft.com/office/drawing/2014/main" id="{046334FA-D210-4D1A-8C2F-FDD371963A90}"/>
            </a:ext>
          </a:extLst>
        </cdr:cNvPr>
        <cdr:cNvSpPr txBox="1"/>
      </cdr:nvSpPr>
      <cdr:spPr>
        <a:xfrm xmlns:a="http://schemas.openxmlformats.org/drawingml/2006/main">
          <a:off x="100428" y="2646874"/>
          <a:ext cx="915013" cy="1721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Test data - Forged</a:t>
          </a:r>
        </a:p>
      </cdr:txBody>
    </cdr:sp>
  </cdr:relSizeAnchor>
  <cdr:relSizeAnchor xmlns:cdr="http://schemas.openxmlformats.org/drawingml/2006/chartDrawing">
    <cdr:from>
      <cdr:x>0.03613</cdr:x>
      <cdr:y>0.61629</cdr:y>
    </cdr:from>
    <cdr:to>
      <cdr:x>0.20965</cdr:x>
      <cdr:y>0.676</cdr:y>
    </cdr:to>
    <cdr:sp macro="" textlink="">
      <cdr:nvSpPr>
        <cdr:cNvPr id="6" name="TextBox 1">
          <a:extLst xmlns:a="http://schemas.openxmlformats.org/drawingml/2006/main">
            <a:ext uri="{FF2B5EF4-FFF2-40B4-BE49-F238E27FC236}">
              <a16:creationId xmlns:a16="http://schemas.microsoft.com/office/drawing/2014/main" id="{30056B99-E7E4-4B7B-84EC-5C549CC8AAF0}"/>
            </a:ext>
          </a:extLst>
        </cdr:cNvPr>
        <cdr:cNvSpPr txBox="1"/>
      </cdr:nvSpPr>
      <cdr:spPr>
        <a:xfrm xmlns:a="http://schemas.openxmlformats.org/drawingml/2006/main">
          <a:off x="288925" y="3146425"/>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Centroid</a:t>
          </a:r>
        </a:p>
      </cdr:txBody>
    </cdr:sp>
  </cdr:relSizeAnchor>
  <cdr:relSizeAnchor xmlns:cdr="http://schemas.openxmlformats.org/drawingml/2006/chartDrawing">
    <cdr:from>
      <cdr:x>0.50069</cdr:x>
      <cdr:y>0.61443</cdr:y>
    </cdr:from>
    <cdr:to>
      <cdr:x>0.67421</cdr:x>
      <cdr:y>0.67413</cdr:y>
    </cdr:to>
    <cdr:sp macro="" textlink="">
      <cdr:nvSpPr>
        <cdr:cNvPr id="7" name="TextBox 1">
          <a:extLst xmlns:a="http://schemas.openxmlformats.org/drawingml/2006/main">
            <a:ext uri="{FF2B5EF4-FFF2-40B4-BE49-F238E27FC236}">
              <a16:creationId xmlns:a16="http://schemas.microsoft.com/office/drawing/2014/main" id="{D7857388-B285-47F1-8DED-34663CDAFE9A}"/>
            </a:ext>
          </a:extLst>
        </cdr:cNvPr>
        <cdr:cNvSpPr txBox="1"/>
      </cdr:nvSpPr>
      <cdr:spPr>
        <a:xfrm xmlns:a="http://schemas.openxmlformats.org/drawingml/2006/main">
          <a:off x="4003675" y="3136900"/>
          <a:ext cx="1387474" cy="3048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600" dirty="0">
              <a:solidFill>
                <a:schemeClr val="tx1"/>
              </a:solidFill>
            </a:rPr>
            <a:t>Closest data point</a:t>
          </a:r>
        </a:p>
      </cdr:txBody>
    </cdr:sp>
  </cdr:relSizeAnchor>
  <cdr:relSizeAnchor xmlns:cdr="http://schemas.openxmlformats.org/drawingml/2006/chartDrawing">
    <cdr:from>
      <cdr:x>0.09232</cdr:x>
      <cdr:y>0.66045</cdr:y>
    </cdr:from>
    <cdr:to>
      <cdr:x>0.17689</cdr:x>
      <cdr:y>0.80784</cdr:y>
    </cdr:to>
    <cdr:cxnSp macro="">
      <cdr:nvCxnSpPr>
        <cdr:cNvPr id="9" name="Straight Arrow Connector 8">
          <a:extLst xmlns:a="http://schemas.openxmlformats.org/drawingml/2006/main">
            <a:ext uri="{FF2B5EF4-FFF2-40B4-BE49-F238E27FC236}">
              <a16:creationId xmlns:a16="http://schemas.microsoft.com/office/drawing/2014/main" id="{27F58033-95AD-4D41-9E13-BB7F2143A8D6}"/>
            </a:ext>
          </a:extLst>
        </cdr:cNvPr>
        <cdr:cNvCxnSpPr/>
      </cdr:nvCxnSpPr>
      <cdr:spPr>
        <a:xfrm xmlns:a="http://schemas.openxmlformats.org/drawingml/2006/main">
          <a:off x="738188" y="3371850"/>
          <a:ext cx="676275" cy="752475"/>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0.51161</cdr:x>
      <cdr:y>0.54851</cdr:y>
    </cdr:from>
    <cdr:to>
      <cdr:x>0.52591</cdr:x>
      <cdr:y>0.61754</cdr:y>
    </cdr:to>
    <cdr:cxnSp macro="">
      <cdr:nvCxnSpPr>
        <cdr:cNvPr id="10" name="Straight Arrow Connector 9">
          <a:extLst xmlns:a="http://schemas.openxmlformats.org/drawingml/2006/main">
            <a:ext uri="{FF2B5EF4-FFF2-40B4-BE49-F238E27FC236}">
              <a16:creationId xmlns:a16="http://schemas.microsoft.com/office/drawing/2014/main" id="{2AD1AD24-2642-44D3-B027-4E2F5BD4C396}"/>
            </a:ext>
          </a:extLst>
        </cdr:cNvPr>
        <cdr:cNvCxnSpPr/>
      </cdr:nvCxnSpPr>
      <cdr:spPr>
        <a:xfrm xmlns:a="http://schemas.openxmlformats.org/drawingml/2006/main" flipH="1" flipV="1">
          <a:off x="4090988" y="2800350"/>
          <a:ext cx="114301" cy="352426"/>
        </a:xfrm>
        <a:prstGeom xmlns:a="http://schemas.openxmlformats.org/drawingml/2006/main" prst="straightConnector1">
          <a:avLst/>
        </a:prstGeom>
        <a:ln xmlns:a="http://schemas.openxmlformats.org/drawingml/2006/main">
          <a:solidFill>
            <a:schemeClr val="tx1">
              <a:alpha val="59000"/>
            </a:schemeClr>
          </a:solidFill>
          <a:prstDash val="dashDot"/>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A84A-074F-47D8-AE6E-56CB8016BE64}" type="datetimeFigureOut">
              <a:rPr lang="en-US" smtClean="0"/>
              <a:t>6/14/2018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2BF8-98AF-4BE6-8CCD-6CB075B6D8B5}" type="slidenum">
              <a:rPr lang="en-US" smtClean="0"/>
              <a:t>‹#›</a:t>
            </a:fld>
            <a:endParaRPr lang="en-US"/>
          </a:p>
        </p:txBody>
      </p:sp>
    </p:spTree>
    <p:extLst>
      <p:ext uri="{BB962C8B-B14F-4D97-AF65-F5344CB8AC3E}">
        <p14:creationId xmlns:p14="http://schemas.microsoft.com/office/powerpoint/2010/main" val="20049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KNN &amp; NN only misclassified the data point closest to the centroid we drifted towards.</a:t>
            </a:r>
          </a:p>
          <a:p>
            <a:pPr marL="228600" indent="-228600">
              <a:buAutoNum type="arabicPeriod"/>
            </a:pPr>
            <a:r>
              <a:rPr lang="en-US" dirty="0"/>
              <a:t>Linear SVC &amp; Gaussian misclassified several data points around the centroid.</a:t>
            </a:r>
          </a:p>
          <a:p>
            <a:pPr marL="228600" indent="-228600">
              <a:buAutoNum type="arabicPeriod"/>
            </a:pPr>
            <a:r>
              <a:rPr lang="en-US" dirty="0"/>
              <a:t>Random Forest thwarted the attack at each stage.</a:t>
            </a:r>
          </a:p>
        </p:txBody>
      </p:sp>
      <p:sp>
        <p:nvSpPr>
          <p:cNvPr id="4" name="Slide Number Placeholder 3"/>
          <p:cNvSpPr>
            <a:spLocks noGrp="1"/>
          </p:cNvSpPr>
          <p:nvPr>
            <p:ph type="sldNum" sz="quarter" idx="10"/>
          </p:nvPr>
        </p:nvSpPr>
        <p:spPr/>
        <p:txBody>
          <a:bodyPr/>
          <a:lstStyle/>
          <a:p>
            <a:fld id="{F7832BF8-98AF-4BE6-8CCD-6CB075B6D8B5}" type="slidenum">
              <a:rPr lang="en-US" smtClean="0"/>
              <a:t>14</a:t>
            </a:fld>
            <a:endParaRPr lang="en-US"/>
          </a:p>
        </p:txBody>
      </p:sp>
    </p:spTree>
    <p:extLst>
      <p:ext uri="{BB962C8B-B14F-4D97-AF65-F5344CB8AC3E}">
        <p14:creationId xmlns:p14="http://schemas.microsoft.com/office/powerpoint/2010/main" val="41018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Random forest immune to FBA? Possibly because Random forest constructs a bunch of decision trees at training time, and the output classification is the mean prediction of individual trees. Since we started with a data point that was furthest out from the centroid of the positive mean, it didn’t take the decision trees based on feature values closer to the positive centroid to weigh in against the tree on the edge. It has an inherent bias on </a:t>
            </a:r>
            <a:r>
              <a:rPr lang="en-US"/>
              <a:t>the extremes.</a:t>
            </a:r>
            <a:endParaRPr lang="en-US" dirty="0"/>
          </a:p>
        </p:txBody>
      </p:sp>
      <p:sp>
        <p:nvSpPr>
          <p:cNvPr id="4" name="Slide Number Placeholder 3"/>
          <p:cNvSpPr>
            <a:spLocks noGrp="1"/>
          </p:cNvSpPr>
          <p:nvPr>
            <p:ph type="sldNum" sz="quarter" idx="10"/>
          </p:nvPr>
        </p:nvSpPr>
        <p:spPr/>
        <p:txBody>
          <a:bodyPr/>
          <a:lstStyle/>
          <a:p>
            <a:fld id="{F7832BF8-98AF-4BE6-8CCD-6CB075B6D8B5}" type="slidenum">
              <a:rPr lang="en-US" smtClean="0"/>
              <a:t>15</a:t>
            </a:fld>
            <a:endParaRPr lang="en-US"/>
          </a:p>
        </p:txBody>
      </p:sp>
    </p:spTree>
    <p:extLst>
      <p:ext uri="{BB962C8B-B14F-4D97-AF65-F5344CB8AC3E}">
        <p14:creationId xmlns:p14="http://schemas.microsoft.com/office/powerpoint/2010/main" val="41564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6/14/2018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7892-0913-5C43-B429-69BF45D24E6F}"/>
              </a:ext>
            </a:extLst>
          </p:cNvPr>
          <p:cNvSpPr>
            <a:spLocks noGrp="1"/>
          </p:cNvSpPr>
          <p:nvPr>
            <p:ph type="ctrTitle"/>
          </p:nvPr>
        </p:nvSpPr>
        <p:spPr>
          <a:xfrm>
            <a:off x="3054485" y="1964267"/>
            <a:ext cx="8105640" cy="2421464"/>
          </a:xfrm>
        </p:spPr>
        <p:txBody>
          <a:bodyPr>
            <a:normAutofit/>
          </a:bodyPr>
          <a:lstStyle/>
          <a:p>
            <a:r>
              <a:rPr lang="en-US" sz="4000" dirty="0"/>
              <a:t>banknote authentication, part ii:</a:t>
            </a:r>
          </a:p>
        </p:txBody>
      </p:sp>
      <p:sp>
        <p:nvSpPr>
          <p:cNvPr id="3" name="Subtitle 2">
            <a:extLst>
              <a:ext uri="{FF2B5EF4-FFF2-40B4-BE49-F238E27FC236}">
                <a16:creationId xmlns:a16="http://schemas.microsoft.com/office/drawing/2014/main" id="{43AB433C-7DF3-4240-83A7-2AB30A06839E}"/>
              </a:ext>
            </a:extLst>
          </p:cNvPr>
          <p:cNvSpPr>
            <a:spLocks noGrp="1"/>
          </p:cNvSpPr>
          <p:nvPr>
            <p:ph type="subTitle" idx="1"/>
          </p:nvPr>
        </p:nvSpPr>
        <p:spPr/>
        <p:txBody>
          <a:bodyPr>
            <a:normAutofit/>
          </a:bodyPr>
          <a:lstStyle/>
          <a:p>
            <a:r>
              <a:rPr lang="en-US" sz="2800" dirty="0"/>
              <a:t>A survey of models, attacks, and defenses</a:t>
            </a:r>
          </a:p>
          <a:p>
            <a:endParaRPr lang="en-US" dirty="0"/>
          </a:p>
          <a:p>
            <a:r>
              <a:rPr lang="en-US" dirty="0"/>
              <a:t>Alice </a:t>
            </a:r>
            <a:r>
              <a:rPr lang="en-US" dirty="0" err="1"/>
              <a:t>chang</a:t>
            </a:r>
            <a:r>
              <a:rPr lang="en-US" dirty="0"/>
              <a:t>, </a:t>
            </a:r>
            <a:r>
              <a:rPr lang="en-US" dirty="0" err="1"/>
              <a:t>yu</a:t>
            </a:r>
            <a:r>
              <a:rPr lang="en-US" dirty="0"/>
              <a:t> </a:t>
            </a:r>
            <a:r>
              <a:rPr lang="en-US" dirty="0" err="1"/>
              <a:t>chen</a:t>
            </a:r>
            <a:r>
              <a:rPr lang="en-US" dirty="0"/>
              <a:t>, Karthik </a:t>
            </a:r>
            <a:r>
              <a:rPr lang="en-US" dirty="0" err="1"/>
              <a:t>umashankar</a:t>
            </a:r>
            <a:endParaRPr lang="en-US" dirty="0"/>
          </a:p>
        </p:txBody>
      </p:sp>
      <p:cxnSp>
        <p:nvCxnSpPr>
          <p:cNvPr id="5" name="Straight Connector 4">
            <a:extLst>
              <a:ext uri="{FF2B5EF4-FFF2-40B4-BE49-F238E27FC236}">
                <a16:creationId xmlns:a16="http://schemas.microsoft.com/office/drawing/2014/main" id="{646FD39E-D49A-624B-87AF-B0E876711BCC}"/>
              </a:ext>
            </a:extLst>
          </p:cNvPr>
          <p:cNvCxnSpPr>
            <a:cxnSpLocks/>
          </p:cNvCxnSpPr>
          <p:nvPr/>
        </p:nvCxnSpPr>
        <p:spPr>
          <a:xfrm>
            <a:off x="3336587" y="4385731"/>
            <a:ext cx="7723762"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8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8018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DDFB-452C-F74C-8B06-29462C074661}"/>
              </a:ext>
            </a:extLst>
          </p:cNvPr>
          <p:cNvSpPr>
            <a:spLocks noGrp="1"/>
          </p:cNvSpPr>
          <p:nvPr>
            <p:ph type="title"/>
          </p:nvPr>
        </p:nvSpPr>
        <p:spPr/>
        <p:txBody>
          <a:bodyPr/>
          <a:lstStyle/>
          <a:p>
            <a:r>
              <a:rPr lang="en-US" dirty="0"/>
              <a:t>Bias Variance Curve</a:t>
            </a:r>
          </a:p>
        </p:txBody>
      </p:sp>
      <p:pic>
        <p:nvPicPr>
          <p:cNvPr id="4" name="Picture 3">
            <a:extLst>
              <a:ext uri="{FF2B5EF4-FFF2-40B4-BE49-F238E27FC236}">
                <a16:creationId xmlns:a16="http://schemas.microsoft.com/office/drawing/2014/main" id="{1917AD77-3673-004F-AA15-71C99DDFA09D}"/>
              </a:ext>
            </a:extLst>
          </p:cNvPr>
          <p:cNvPicPr>
            <a:picLocks noChangeAspect="1"/>
          </p:cNvPicPr>
          <p:nvPr/>
        </p:nvPicPr>
        <p:blipFill>
          <a:blip r:embed="rId2"/>
          <a:stretch>
            <a:fillRect/>
          </a:stretch>
        </p:blipFill>
        <p:spPr>
          <a:xfrm>
            <a:off x="1706889" y="3728133"/>
            <a:ext cx="2836575" cy="2127431"/>
          </a:xfrm>
          <a:prstGeom prst="rect">
            <a:avLst/>
          </a:prstGeom>
        </p:spPr>
      </p:pic>
      <p:pic>
        <p:nvPicPr>
          <p:cNvPr id="5" name="Picture 4">
            <a:extLst>
              <a:ext uri="{FF2B5EF4-FFF2-40B4-BE49-F238E27FC236}">
                <a16:creationId xmlns:a16="http://schemas.microsoft.com/office/drawing/2014/main" id="{BD7FC03F-C886-A147-8EF8-44AE9AAC071C}"/>
              </a:ext>
            </a:extLst>
          </p:cNvPr>
          <p:cNvPicPr>
            <a:picLocks noChangeAspect="1"/>
          </p:cNvPicPr>
          <p:nvPr/>
        </p:nvPicPr>
        <p:blipFill>
          <a:blip r:embed="rId3"/>
          <a:stretch>
            <a:fillRect/>
          </a:stretch>
        </p:blipFill>
        <p:spPr>
          <a:xfrm>
            <a:off x="5177129" y="986565"/>
            <a:ext cx="2864432" cy="2162591"/>
          </a:xfrm>
          <a:prstGeom prst="rect">
            <a:avLst/>
          </a:prstGeom>
        </p:spPr>
      </p:pic>
      <p:pic>
        <p:nvPicPr>
          <p:cNvPr id="6" name="Picture 5">
            <a:extLst>
              <a:ext uri="{FF2B5EF4-FFF2-40B4-BE49-F238E27FC236}">
                <a16:creationId xmlns:a16="http://schemas.microsoft.com/office/drawing/2014/main" id="{22E59AC2-C48F-3A4C-815C-F233B08B1EC0}"/>
              </a:ext>
            </a:extLst>
          </p:cNvPr>
          <p:cNvPicPr>
            <a:picLocks noChangeAspect="1"/>
          </p:cNvPicPr>
          <p:nvPr/>
        </p:nvPicPr>
        <p:blipFill>
          <a:blip r:embed="rId4"/>
          <a:stretch>
            <a:fillRect/>
          </a:stretch>
        </p:blipFill>
        <p:spPr>
          <a:xfrm>
            <a:off x="8635775" y="986566"/>
            <a:ext cx="2883455" cy="2162591"/>
          </a:xfrm>
          <a:prstGeom prst="rect">
            <a:avLst/>
          </a:prstGeom>
        </p:spPr>
      </p:pic>
      <p:pic>
        <p:nvPicPr>
          <p:cNvPr id="7" name="Picture 6">
            <a:extLst>
              <a:ext uri="{FF2B5EF4-FFF2-40B4-BE49-F238E27FC236}">
                <a16:creationId xmlns:a16="http://schemas.microsoft.com/office/drawing/2014/main" id="{0625A1C7-2A38-7E4D-9773-E31659724E4F}"/>
              </a:ext>
            </a:extLst>
          </p:cNvPr>
          <p:cNvPicPr>
            <a:picLocks noChangeAspect="1"/>
          </p:cNvPicPr>
          <p:nvPr/>
        </p:nvPicPr>
        <p:blipFill>
          <a:blip r:embed="rId5"/>
          <a:stretch>
            <a:fillRect/>
          </a:stretch>
        </p:blipFill>
        <p:spPr>
          <a:xfrm>
            <a:off x="5137678" y="3728133"/>
            <a:ext cx="2903883" cy="2127431"/>
          </a:xfrm>
          <a:prstGeom prst="rect">
            <a:avLst/>
          </a:prstGeom>
        </p:spPr>
      </p:pic>
      <p:pic>
        <p:nvPicPr>
          <p:cNvPr id="8" name="Picture 7">
            <a:extLst>
              <a:ext uri="{FF2B5EF4-FFF2-40B4-BE49-F238E27FC236}">
                <a16:creationId xmlns:a16="http://schemas.microsoft.com/office/drawing/2014/main" id="{E2781005-F747-2348-AC8E-C634E7FDC43C}"/>
              </a:ext>
            </a:extLst>
          </p:cNvPr>
          <p:cNvPicPr>
            <a:picLocks noChangeAspect="1"/>
          </p:cNvPicPr>
          <p:nvPr/>
        </p:nvPicPr>
        <p:blipFill>
          <a:blip r:embed="rId6"/>
          <a:stretch>
            <a:fillRect/>
          </a:stretch>
        </p:blipFill>
        <p:spPr>
          <a:xfrm>
            <a:off x="8635775" y="3687691"/>
            <a:ext cx="2890497" cy="2167873"/>
          </a:xfrm>
          <a:prstGeom prst="rect">
            <a:avLst/>
          </a:prstGeom>
        </p:spPr>
      </p:pic>
      <p:sp>
        <p:nvSpPr>
          <p:cNvPr id="9" name="TextBox 8">
            <a:extLst>
              <a:ext uri="{FF2B5EF4-FFF2-40B4-BE49-F238E27FC236}">
                <a16:creationId xmlns:a16="http://schemas.microsoft.com/office/drawing/2014/main" id="{D4C6F7DA-32E2-7448-B0A3-750DB7320E5C}"/>
              </a:ext>
            </a:extLst>
          </p:cNvPr>
          <p:cNvSpPr txBox="1"/>
          <p:nvPr/>
        </p:nvSpPr>
        <p:spPr>
          <a:xfrm>
            <a:off x="2307911" y="5855564"/>
            <a:ext cx="1567224" cy="369332"/>
          </a:xfrm>
          <a:prstGeom prst="rect">
            <a:avLst/>
          </a:prstGeom>
          <a:noFill/>
        </p:spPr>
        <p:txBody>
          <a:bodyPr wrap="none" rtlCol="0">
            <a:spAutoFit/>
          </a:bodyPr>
          <a:lstStyle/>
          <a:p>
            <a:r>
              <a:rPr lang="en-US" dirty="0"/>
              <a:t>Random forest</a:t>
            </a:r>
          </a:p>
        </p:txBody>
      </p:sp>
      <p:sp>
        <p:nvSpPr>
          <p:cNvPr id="11" name="TextBox 10">
            <a:extLst>
              <a:ext uri="{FF2B5EF4-FFF2-40B4-BE49-F238E27FC236}">
                <a16:creationId xmlns:a16="http://schemas.microsoft.com/office/drawing/2014/main" id="{9D2B4BC3-AA67-C74E-AC0A-9FF4786C29C6}"/>
              </a:ext>
            </a:extLst>
          </p:cNvPr>
          <p:cNvSpPr txBox="1"/>
          <p:nvPr/>
        </p:nvSpPr>
        <p:spPr>
          <a:xfrm>
            <a:off x="5751513" y="3149156"/>
            <a:ext cx="1644937" cy="369332"/>
          </a:xfrm>
          <a:prstGeom prst="rect">
            <a:avLst/>
          </a:prstGeom>
          <a:noFill/>
        </p:spPr>
        <p:txBody>
          <a:bodyPr wrap="none" rtlCol="0">
            <a:spAutoFit/>
          </a:bodyPr>
          <a:lstStyle/>
          <a:p>
            <a:r>
              <a:rPr lang="en-US" dirty="0"/>
              <a:t>Neural network</a:t>
            </a:r>
          </a:p>
        </p:txBody>
      </p:sp>
      <p:sp>
        <p:nvSpPr>
          <p:cNvPr id="12" name="TextBox 11">
            <a:extLst>
              <a:ext uri="{FF2B5EF4-FFF2-40B4-BE49-F238E27FC236}">
                <a16:creationId xmlns:a16="http://schemas.microsoft.com/office/drawing/2014/main" id="{E543AF96-EA75-1F45-B8CE-72C67381F6CB}"/>
              </a:ext>
            </a:extLst>
          </p:cNvPr>
          <p:cNvSpPr txBox="1"/>
          <p:nvPr/>
        </p:nvSpPr>
        <p:spPr>
          <a:xfrm>
            <a:off x="9695826" y="3124842"/>
            <a:ext cx="763351" cy="369332"/>
          </a:xfrm>
          <a:prstGeom prst="rect">
            <a:avLst/>
          </a:prstGeom>
          <a:noFill/>
        </p:spPr>
        <p:txBody>
          <a:bodyPr wrap="none" rtlCol="0">
            <a:spAutoFit/>
          </a:bodyPr>
          <a:lstStyle/>
          <a:p>
            <a:r>
              <a:rPr lang="en-US" dirty="0"/>
              <a:t>Linear</a:t>
            </a:r>
          </a:p>
        </p:txBody>
      </p:sp>
      <p:sp>
        <p:nvSpPr>
          <p:cNvPr id="13" name="TextBox 12">
            <a:extLst>
              <a:ext uri="{FF2B5EF4-FFF2-40B4-BE49-F238E27FC236}">
                <a16:creationId xmlns:a16="http://schemas.microsoft.com/office/drawing/2014/main" id="{B9111381-A111-EE4B-9183-A1F19C601733}"/>
              </a:ext>
            </a:extLst>
          </p:cNvPr>
          <p:cNvSpPr txBox="1"/>
          <p:nvPr/>
        </p:nvSpPr>
        <p:spPr>
          <a:xfrm>
            <a:off x="5671125" y="5840436"/>
            <a:ext cx="2059603" cy="369332"/>
          </a:xfrm>
          <a:prstGeom prst="rect">
            <a:avLst/>
          </a:prstGeom>
          <a:noFill/>
        </p:spPr>
        <p:txBody>
          <a:bodyPr wrap="none" rtlCol="0">
            <a:spAutoFit/>
          </a:bodyPr>
          <a:lstStyle/>
          <a:p>
            <a:r>
              <a:rPr lang="en-US" dirty="0"/>
              <a:t>K-nearest neighbors</a:t>
            </a:r>
          </a:p>
        </p:txBody>
      </p:sp>
      <p:sp>
        <p:nvSpPr>
          <p:cNvPr id="14" name="TextBox 13">
            <a:extLst>
              <a:ext uri="{FF2B5EF4-FFF2-40B4-BE49-F238E27FC236}">
                <a16:creationId xmlns:a16="http://schemas.microsoft.com/office/drawing/2014/main" id="{476699AD-3F1C-5145-9314-C5BEC721FECC}"/>
              </a:ext>
            </a:extLst>
          </p:cNvPr>
          <p:cNvSpPr txBox="1"/>
          <p:nvPr/>
        </p:nvSpPr>
        <p:spPr>
          <a:xfrm>
            <a:off x="9575964" y="5840325"/>
            <a:ext cx="1027845" cy="369332"/>
          </a:xfrm>
          <a:prstGeom prst="rect">
            <a:avLst/>
          </a:prstGeom>
          <a:noFill/>
        </p:spPr>
        <p:txBody>
          <a:bodyPr wrap="none" rtlCol="0">
            <a:spAutoFit/>
          </a:bodyPr>
          <a:lstStyle/>
          <a:p>
            <a:r>
              <a:rPr lang="en-US" dirty="0"/>
              <a:t>Gaussian</a:t>
            </a:r>
          </a:p>
        </p:txBody>
      </p:sp>
      <p:sp>
        <p:nvSpPr>
          <p:cNvPr id="15" name="Triangle 14">
            <a:extLst>
              <a:ext uri="{FF2B5EF4-FFF2-40B4-BE49-F238E27FC236}">
                <a16:creationId xmlns:a16="http://schemas.microsoft.com/office/drawing/2014/main" id="{1F704C72-3A53-A549-B67C-A8C7535DDA65}"/>
              </a:ext>
            </a:extLst>
          </p:cNvPr>
          <p:cNvSpPr/>
          <p:nvPr/>
        </p:nvSpPr>
        <p:spPr>
          <a:xfrm>
            <a:off x="1889090" y="1951335"/>
            <a:ext cx="251209" cy="21655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4AFD5A-1AA7-714D-BB23-E360C8A60CEB}"/>
              </a:ext>
            </a:extLst>
          </p:cNvPr>
          <p:cNvSpPr txBox="1"/>
          <p:nvPr/>
        </p:nvSpPr>
        <p:spPr>
          <a:xfrm>
            <a:off x="2140299" y="1883194"/>
            <a:ext cx="1260858" cy="369332"/>
          </a:xfrm>
          <a:prstGeom prst="rect">
            <a:avLst/>
          </a:prstGeom>
          <a:noFill/>
        </p:spPr>
        <p:txBody>
          <a:bodyPr wrap="none" rtlCol="0">
            <a:spAutoFit/>
          </a:bodyPr>
          <a:lstStyle/>
          <a:p>
            <a:r>
              <a:rPr lang="en-US" dirty="0"/>
              <a:t>Training set</a:t>
            </a:r>
          </a:p>
        </p:txBody>
      </p:sp>
      <p:sp>
        <p:nvSpPr>
          <p:cNvPr id="17" name="Oval 16">
            <a:extLst>
              <a:ext uri="{FF2B5EF4-FFF2-40B4-BE49-F238E27FC236}">
                <a16:creationId xmlns:a16="http://schemas.microsoft.com/office/drawing/2014/main" id="{5E767268-105F-5945-9B76-73027EB5397B}"/>
              </a:ext>
            </a:extLst>
          </p:cNvPr>
          <p:cNvSpPr/>
          <p:nvPr/>
        </p:nvSpPr>
        <p:spPr>
          <a:xfrm>
            <a:off x="1868993" y="2461810"/>
            <a:ext cx="291402" cy="2914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6D9222-4133-1649-A269-4467046F09E5}"/>
              </a:ext>
            </a:extLst>
          </p:cNvPr>
          <p:cNvSpPr txBox="1"/>
          <p:nvPr/>
        </p:nvSpPr>
        <p:spPr>
          <a:xfrm>
            <a:off x="2160395" y="2383880"/>
            <a:ext cx="889731" cy="369332"/>
          </a:xfrm>
          <a:prstGeom prst="rect">
            <a:avLst/>
          </a:prstGeom>
          <a:noFill/>
        </p:spPr>
        <p:txBody>
          <a:bodyPr wrap="none" rtlCol="0">
            <a:spAutoFit/>
          </a:bodyPr>
          <a:lstStyle/>
          <a:p>
            <a:r>
              <a:rPr lang="en-US" dirty="0"/>
              <a:t>Test set</a:t>
            </a:r>
          </a:p>
        </p:txBody>
      </p:sp>
    </p:spTree>
    <p:extLst>
      <p:ext uri="{BB962C8B-B14F-4D97-AF65-F5344CB8AC3E}">
        <p14:creationId xmlns:p14="http://schemas.microsoft.com/office/powerpoint/2010/main" val="74456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62F-E7B8-DB4C-9875-B61EBCB2D979}"/>
              </a:ext>
            </a:extLst>
          </p:cNvPr>
          <p:cNvSpPr>
            <a:spLocks noGrp="1"/>
          </p:cNvSpPr>
          <p:nvPr>
            <p:ph type="title"/>
          </p:nvPr>
        </p:nvSpPr>
        <p:spPr/>
        <p:txBody>
          <a:bodyPr>
            <a:normAutofit/>
          </a:bodyPr>
          <a:lstStyle/>
          <a:p>
            <a:r>
              <a:rPr lang="en-US" dirty="0"/>
              <a:t>FROG BOILING ATTACK (FBA)</a:t>
            </a:r>
          </a:p>
        </p:txBody>
      </p:sp>
      <p:sp>
        <p:nvSpPr>
          <p:cNvPr id="3" name="Content Placeholder 2">
            <a:extLst>
              <a:ext uri="{FF2B5EF4-FFF2-40B4-BE49-F238E27FC236}">
                <a16:creationId xmlns:a16="http://schemas.microsoft.com/office/drawing/2014/main" id="{65FFF0A8-BEA6-FC4E-8D64-7572F4A9431D}"/>
              </a:ext>
            </a:extLst>
          </p:cNvPr>
          <p:cNvSpPr>
            <a:spLocks noGrp="1"/>
          </p:cNvSpPr>
          <p:nvPr>
            <p:ph idx="1"/>
          </p:nvPr>
        </p:nvSpPr>
        <p:spPr/>
        <p:txBody>
          <a:bodyPr/>
          <a:lstStyle/>
          <a:p>
            <a:r>
              <a:rPr lang="en-US" dirty="0"/>
              <a:t>Only feasible when model is adaptive.</a:t>
            </a:r>
          </a:p>
          <a:p>
            <a:r>
              <a:rPr lang="en-US" dirty="0"/>
              <a:t>Works on concept of template drift.</a:t>
            </a:r>
            <a:r>
              <a:rPr lang="nn-NO" i="1" dirty="0"/>
              <a:t>				</a:t>
            </a:r>
            <a:endParaRPr lang="en-US" dirty="0"/>
          </a:p>
        </p:txBody>
      </p:sp>
      <p:pic>
        <p:nvPicPr>
          <p:cNvPr id="4" name="Picture 3">
            <a:extLst>
              <a:ext uri="{FF2B5EF4-FFF2-40B4-BE49-F238E27FC236}">
                <a16:creationId xmlns:a16="http://schemas.microsoft.com/office/drawing/2014/main" id="{42E49BC9-A986-45B2-9190-0825FA98B821}"/>
              </a:ext>
            </a:extLst>
          </p:cNvPr>
          <p:cNvPicPr>
            <a:picLocks noChangeAspect="1"/>
          </p:cNvPicPr>
          <p:nvPr/>
        </p:nvPicPr>
        <p:blipFill>
          <a:blip r:embed="rId2"/>
          <a:stretch>
            <a:fillRect/>
          </a:stretch>
        </p:blipFill>
        <p:spPr>
          <a:xfrm>
            <a:off x="6873900" y="2764554"/>
            <a:ext cx="4120099" cy="1827111"/>
          </a:xfrm>
          <a:prstGeom prst="rect">
            <a:avLst/>
          </a:prstGeom>
        </p:spPr>
      </p:pic>
    </p:spTree>
    <p:extLst>
      <p:ext uri="{BB962C8B-B14F-4D97-AF65-F5344CB8AC3E}">
        <p14:creationId xmlns:p14="http://schemas.microsoft.com/office/powerpoint/2010/main" val="204609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681-2E20-479A-AADA-BEDB38FFAC66}"/>
              </a:ext>
            </a:extLst>
          </p:cNvPr>
          <p:cNvSpPr>
            <a:spLocks noGrp="1"/>
          </p:cNvSpPr>
          <p:nvPr>
            <p:ph type="title"/>
          </p:nvPr>
        </p:nvSpPr>
        <p:spPr/>
        <p:txBody>
          <a:bodyPr/>
          <a:lstStyle/>
          <a:p>
            <a:r>
              <a:rPr lang="en-US" dirty="0"/>
              <a:t>FBA – Our implementation</a:t>
            </a:r>
          </a:p>
        </p:txBody>
      </p:sp>
      <p:sp>
        <p:nvSpPr>
          <p:cNvPr id="3" name="Content Placeholder 2">
            <a:extLst>
              <a:ext uri="{FF2B5EF4-FFF2-40B4-BE49-F238E27FC236}">
                <a16:creationId xmlns:a16="http://schemas.microsoft.com/office/drawing/2014/main" id="{4E949059-08E2-4418-83E9-A142C2F631F6}"/>
              </a:ext>
            </a:extLst>
          </p:cNvPr>
          <p:cNvSpPr>
            <a:spLocks noGrp="1"/>
          </p:cNvSpPr>
          <p:nvPr>
            <p:ph idx="1"/>
          </p:nvPr>
        </p:nvSpPr>
        <p:spPr/>
        <p:txBody>
          <a:bodyPr/>
          <a:lstStyle/>
          <a:p>
            <a:r>
              <a:rPr lang="en-US" dirty="0"/>
              <a:t>Split dataset into training and test.</a:t>
            </a:r>
          </a:p>
          <a:p>
            <a:r>
              <a:rPr lang="en-US" dirty="0"/>
              <a:t>Fit training data, classify test set</a:t>
            </a:r>
          </a:p>
          <a:p>
            <a:r>
              <a:rPr lang="en-US" dirty="0"/>
              <a:t>Over N iterations</a:t>
            </a:r>
          </a:p>
          <a:p>
            <a:pPr lvl="1"/>
            <a:r>
              <a:rPr lang="en-US" dirty="0"/>
              <a:t>Calculate new corrupt data record.</a:t>
            </a:r>
          </a:p>
          <a:p>
            <a:pPr lvl="1"/>
            <a:r>
              <a:rPr lang="en-US" dirty="0"/>
              <a:t>Insert into training set.</a:t>
            </a:r>
          </a:p>
          <a:p>
            <a:pPr lvl="1"/>
            <a:r>
              <a:rPr lang="en-US" dirty="0"/>
              <a:t>Fit training data.</a:t>
            </a:r>
          </a:p>
          <a:p>
            <a:pPr lvl="1"/>
            <a:r>
              <a:rPr lang="en-US" dirty="0"/>
              <a:t>Classify the corrupt record.</a:t>
            </a:r>
          </a:p>
          <a:p>
            <a:pPr lvl="1"/>
            <a:r>
              <a:rPr lang="en-US" dirty="0"/>
              <a:t>If detected, stop. Else continue</a:t>
            </a:r>
          </a:p>
          <a:p>
            <a:r>
              <a:rPr lang="en-US" dirty="0"/>
              <a:t>Classify test set, and find differences.</a:t>
            </a:r>
          </a:p>
          <a:p>
            <a:pPr lvl="1"/>
            <a:endParaRPr lang="en-US" dirty="0"/>
          </a:p>
          <a:p>
            <a:endParaRPr lang="en-US" dirty="0"/>
          </a:p>
        </p:txBody>
      </p:sp>
      <p:graphicFrame>
        <p:nvGraphicFramePr>
          <p:cNvPr id="4" name="Chart 3">
            <a:extLst>
              <a:ext uri="{FF2B5EF4-FFF2-40B4-BE49-F238E27FC236}">
                <a16:creationId xmlns:a16="http://schemas.microsoft.com/office/drawing/2014/main" id="{0C3D36AE-040E-4FD5-B2AC-56CB399F82ED}"/>
              </a:ext>
            </a:extLst>
          </p:cNvPr>
          <p:cNvGraphicFramePr>
            <a:graphicFrameLocks/>
          </p:cNvGraphicFramePr>
          <p:nvPr>
            <p:extLst/>
          </p:nvPr>
        </p:nvGraphicFramePr>
        <p:xfrm>
          <a:off x="5823751" y="2142067"/>
          <a:ext cx="5273543" cy="2883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945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4770-5BC6-4E66-9E2A-408BEB05B200}"/>
              </a:ext>
            </a:extLst>
          </p:cNvPr>
          <p:cNvSpPr>
            <a:spLocks noGrp="1"/>
          </p:cNvSpPr>
          <p:nvPr>
            <p:ph type="title"/>
          </p:nvPr>
        </p:nvSpPr>
        <p:spPr/>
        <p:txBody>
          <a:bodyPr/>
          <a:lstStyle/>
          <a:p>
            <a:r>
              <a:rPr lang="en-US" dirty="0"/>
              <a:t>Classifier accuracies post attack</a:t>
            </a:r>
          </a:p>
        </p:txBody>
      </p:sp>
      <p:graphicFrame>
        <p:nvGraphicFramePr>
          <p:cNvPr id="6" name="Content Placeholder 5">
            <a:extLst>
              <a:ext uri="{FF2B5EF4-FFF2-40B4-BE49-F238E27FC236}">
                <a16:creationId xmlns:a16="http://schemas.microsoft.com/office/drawing/2014/main" id="{C68AEBAF-770B-470F-BF69-223AF1307F7D}"/>
              </a:ext>
            </a:extLst>
          </p:cNvPr>
          <p:cNvGraphicFramePr>
            <a:graphicFrameLocks noGrp="1"/>
          </p:cNvGraphicFramePr>
          <p:nvPr>
            <p:ph idx="1"/>
            <p:extLst/>
          </p:nvPr>
        </p:nvGraphicFramePr>
        <p:xfrm>
          <a:off x="685800" y="1868129"/>
          <a:ext cx="10131425" cy="4395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0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24F7-71C8-4F6A-95C0-BFB8E175B79D}"/>
              </a:ext>
            </a:extLst>
          </p:cNvPr>
          <p:cNvSpPr>
            <a:spLocks noGrp="1"/>
          </p:cNvSpPr>
          <p:nvPr>
            <p:ph type="title"/>
          </p:nvPr>
        </p:nvSpPr>
        <p:spPr/>
        <p:txBody>
          <a:bodyPr/>
          <a:lstStyle/>
          <a:p>
            <a:r>
              <a:rPr lang="en-US" dirty="0"/>
              <a:t>The random forest anomaly</a:t>
            </a:r>
          </a:p>
        </p:txBody>
      </p:sp>
      <p:sp>
        <p:nvSpPr>
          <p:cNvPr id="3" name="Content Placeholder 2">
            <a:extLst>
              <a:ext uri="{FF2B5EF4-FFF2-40B4-BE49-F238E27FC236}">
                <a16:creationId xmlns:a16="http://schemas.microsoft.com/office/drawing/2014/main" id="{1A94CA07-9C91-4ACA-8D14-84613D1D6020}"/>
              </a:ext>
            </a:extLst>
          </p:cNvPr>
          <p:cNvSpPr>
            <a:spLocks noGrp="1"/>
          </p:cNvSpPr>
          <p:nvPr>
            <p:ph idx="1"/>
          </p:nvPr>
        </p:nvSpPr>
        <p:spPr/>
        <p:txBody>
          <a:bodyPr/>
          <a:lstStyle/>
          <a:p>
            <a:r>
              <a:rPr lang="en-US" dirty="0"/>
              <a:t>Our FBA didn’t work when we chose Random Forest</a:t>
            </a:r>
          </a:p>
          <a:p>
            <a:r>
              <a:rPr lang="en-US" dirty="0"/>
              <a:t>In fact </a:t>
            </a:r>
          </a:p>
          <a:p>
            <a:pPr lvl="1"/>
            <a:r>
              <a:rPr lang="en-US" dirty="0"/>
              <a:t>Accuracy increased.</a:t>
            </a:r>
          </a:p>
          <a:p>
            <a:pPr lvl="1"/>
            <a:r>
              <a:rPr lang="en-US" dirty="0"/>
              <a:t>Didn’t complete full iteration count.</a:t>
            </a:r>
          </a:p>
          <a:p>
            <a:r>
              <a:rPr lang="en-US" dirty="0"/>
              <a:t>Why?</a:t>
            </a:r>
          </a:p>
          <a:p>
            <a:endParaRPr lang="en-US" dirty="0"/>
          </a:p>
        </p:txBody>
      </p:sp>
    </p:spTree>
    <p:extLst>
      <p:ext uri="{BB962C8B-B14F-4D97-AF65-F5344CB8AC3E}">
        <p14:creationId xmlns:p14="http://schemas.microsoft.com/office/powerpoint/2010/main" val="357323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endParaRPr lang="en-US" dirty="0"/>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2" y="2142067"/>
            <a:ext cx="4032211" cy="3649133"/>
          </a:xfrm>
        </p:spPr>
        <p:txBody>
          <a:bodyPr/>
          <a:lstStyle/>
          <a:p>
            <a:r>
              <a:rPr lang="en-US" dirty="0"/>
              <a:t>Freeze online training</a:t>
            </a:r>
          </a:p>
          <a:p>
            <a:r>
              <a:rPr lang="en-US" dirty="0"/>
              <a:t>Autocorrelation functions:</a:t>
            </a:r>
          </a:p>
          <a:p>
            <a:pPr lvl="1"/>
            <a:r>
              <a:rPr lang="en-US" dirty="0"/>
              <a:t>Valid user inputs should feature no autocorrelation.</a:t>
            </a:r>
          </a:p>
          <a:p>
            <a:pPr lvl="1"/>
            <a:endParaRPr lang="en-US" dirty="0"/>
          </a:p>
        </p:txBody>
      </p:sp>
      <p:pic>
        <p:nvPicPr>
          <p:cNvPr id="4" name="Picture 3">
            <a:extLst>
              <a:ext uri="{FF2B5EF4-FFF2-40B4-BE49-F238E27FC236}">
                <a16:creationId xmlns:a16="http://schemas.microsoft.com/office/drawing/2014/main" id="{C484D746-499E-FA42-9E0E-3E0E774AFEAB}"/>
              </a:ext>
            </a:extLst>
          </p:cNvPr>
          <p:cNvPicPr>
            <a:picLocks noChangeAspect="1"/>
          </p:cNvPicPr>
          <p:nvPr/>
        </p:nvPicPr>
        <p:blipFill rotWithShape="1">
          <a:blip r:embed="rId2"/>
          <a:srcRect r="11322"/>
          <a:stretch/>
        </p:blipFill>
        <p:spPr>
          <a:xfrm>
            <a:off x="4547531" y="2709189"/>
            <a:ext cx="3511587" cy="2917843"/>
          </a:xfrm>
          <a:prstGeom prst="rect">
            <a:avLst/>
          </a:prstGeom>
        </p:spPr>
      </p:pic>
      <p:pic>
        <p:nvPicPr>
          <p:cNvPr id="5" name="Picture 4">
            <a:extLst>
              <a:ext uri="{FF2B5EF4-FFF2-40B4-BE49-F238E27FC236}">
                <a16:creationId xmlns:a16="http://schemas.microsoft.com/office/drawing/2014/main" id="{D8A6282D-11E7-354B-A501-EEEFD559421A}"/>
              </a:ext>
            </a:extLst>
          </p:cNvPr>
          <p:cNvPicPr>
            <a:picLocks noChangeAspect="1"/>
          </p:cNvPicPr>
          <p:nvPr/>
        </p:nvPicPr>
        <p:blipFill>
          <a:blip r:embed="rId3"/>
          <a:stretch>
            <a:fillRect/>
          </a:stretch>
        </p:blipFill>
        <p:spPr>
          <a:xfrm>
            <a:off x="8261385" y="2709189"/>
            <a:ext cx="3659462" cy="2917843"/>
          </a:xfrm>
          <a:prstGeom prst="rect">
            <a:avLst/>
          </a:prstGeom>
        </p:spPr>
      </p:pic>
    </p:spTree>
    <p:extLst>
      <p:ext uri="{BB962C8B-B14F-4D97-AF65-F5344CB8AC3E}">
        <p14:creationId xmlns:p14="http://schemas.microsoft.com/office/powerpoint/2010/main" val="31317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2142067"/>
            <a:ext cx="3777711" cy="3649133"/>
          </a:xfrm>
        </p:spPr>
        <p:txBody>
          <a:bodyPr>
            <a:normAutofit/>
          </a:bodyPr>
          <a:lstStyle/>
          <a:p>
            <a:r>
              <a:rPr lang="en-US" dirty="0"/>
              <a:t>A core assumption within FBA is that the model will not be able to detect small "drift" towards a target template</a:t>
            </a:r>
          </a:p>
          <a:p>
            <a:r>
              <a:rPr lang="en-US" dirty="0"/>
              <a:t>Batching model updates increases the magnitude of "drift", with the hope being that the model is able to successfully detect larger "steps" if we perform model updates in batches.</a:t>
            </a:r>
          </a:p>
        </p:txBody>
      </p:sp>
      <p:pic>
        <p:nvPicPr>
          <p:cNvPr id="5" name="Picture 4">
            <a:extLst>
              <a:ext uri="{FF2B5EF4-FFF2-40B4-BE49-F238E27FC236}">
                <a16:creationId xmlns:a16="http://schemas.microsoft.com/office/drawing/2014/main" id="{0A3ECFCA-3A10-D147-82A3-A73B3202B47B}"/>
              </a:ext>
            </a:extLst>
          </p:cNvPr>
          <p:cNvPicPr>
            <a:picLocks noChangeAspect="1"/>
          </p:cNvPicPr>
          <p:nvPr/>
        </p:nvPicPr>
        <p:blipFill rotWithShape="1">
          <a:blip r:embed="rId2"/>
          <a:srcRect l="5239" b="1816"/>
          <a:stretch/>
        </p:blipFill>
        <p:spPr>
          <a:xfrm>
            <a:off x="4463512" y="2281552"/>
            <a:ext cx="7401408" cy="3065364"/>
          </a:xfrm>
          <a:prstGeom prst="rect">
            <a:avLst/>
          </a:prstGeom>
        </p:spPr>
      </p:pic>
    </p:spTree>
    <p:extLst>
      <p:ext uri="{BB962C8B-B14F-4D97-AF65-F5344CB8AC3E}">
        <p14:creationId xmlns:p14="http://schemas.microsoft.com/office/powerpoint/2010/main" val="22961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B29DAE-8852-7749-8441-330CD532E77D}"/>
              </a:ext>
            </a:extLst>
          </p:cNvPr>
          <p:cNvPicPr>
            <a:picLocks noChangeAspect="1"/>
          </p:cNvPicPr>
          <p:nvPr/>
        </p:nvPicPr>
        <p:blipFill>
          <a:blip r:embed="rId2"/>
          <a:stretch>
            <a:fillRect/>
          </a:stretch>
        </p:blipFill>
        <p:spPr>
          <a:xfrm>
            <a:off x="5057733" y="1904139"/>
            <a:ext cx="6531885" cy="2033312"/>
          </a:xfrm>
          <a:prstGeom prst="rect">
            <a:avLst/>
          </a:prstGeom>
        </p:spPr>
      </p:pic>
      <p:sp>
        <p:nvSpPr>
          <p:cNvPr id="2" name="Title 1">
            <a:extLst>
              <a:ext uri="{FF2B5EF4-FFF2-40B4-BE49-F238E27FC236}">
                <a16:creationId xmlns:a16="http://schemas.microsoft.com/office/drawing/2014/main" id="{0692CCF1-C858-4271-9A3C-BDF207984FC5}"/>
              </a:ext>
            </a:extLst>
          </p:cNvPr>
          <p:cNvSpPr>
            <a:spLocks noGrp="1"/>
          </p:cNvSpPr>
          <p:nvPr>
            <p:ph type="title"/>
          </p:nvPr>
        </p:nvSpPr>
        <p:spPr/>
        <p:txBody>
          <a:bodyPr/>
          <a:lstStyle/>
          <a:p>
            <a:r>
              <a:rPr lang="en-US" dirty="0"/>
              <a:t>Counter-measures to </a:t>
            </a:r>
            <a:r>
              <a:rPr lang="en-US" dirty="0" err="1"/>
              <a:t>fba</a:t>
            </a:r>
            <a:r>
              <a:rPr lang="en-US" dirty="0"/>
              <a:t> (batch updates)</a:t>
            </a:r>
          </a:p>
        </p:txBody>
      </p:sp>
      <p:sp>
        <p:nvSpPr>
          <p:cNvPr id="3" name="Content Placeholder 2">
            <a:extLst>
              <a:ext uri="{FF2B5EF4-FFF2-40B4-BE49-F238E27FC236}">
                <a16:creationId xmlns:a16="http://schemas.microsoft.com/office/drawing/2014/main" id="{126F3F66-CA80-4B67-8386-2AACE5096DF2}"/>
              </a:ext>
            </a:extLst>
          </p:cNvPr>
          <p:cNvSpPr>
            <a:spLocks noGrp="1"/>
          </p:cNvSpPr>
          <p:nvPr>
            <p:ph idx="1"/>
          </p:nvPr>
        </p:nvSpPr>
        <p:spPr>
          <a:xfrm>
            <a:off x="685801" y="1873143"/>
            <a:ext cx="3777711" cy="3080862"/>
          </a:xfrm>
        </p:spPr>
        <p:txBody>
          <a:bodyPr>
            <a:normAutofit lnSpcReduction="10000"/>
          </a:bodyPr>
          <a:lstStyle/>
          <a:p>
            <a:r>
              <a:rPr lang="en-US" dirty="0"/>
              <a:t>How do we choose an appropriate batch size for updates?</a:t>
            </a:r>
          </a:p>
          <a:p>
            <a:r>
              <a:rPr lang="en-US" dirty="0"/>
              <a:t>Empirically gather terminal iteration points (the number of iterations before our model “catches” a potential intruder). </a:t>
            </a:r>
          </a:p>
          <a:p>
            <a:r>
              <a:rPr lang="en-US" dirty="0"/>
              <a:t>Parameterize a Gaussian distribution and find the inverse CDF point that meets your accepted </a:t>
            </a:r>
            <a:r>
              <a:rPr lang="el-GR" dirty="0"/>
              <a:t>α</a:t>
            </a:r>
            <a:r>
              <a:rPr lang="en-US" dirty="0"/>
              <a:t>.</a:t>
            </a:r>
          </a:p>
        </p:txBody>
      </p:sp>
      <p:pic>
        <p:nvPicPr>
          <p:cNvPr id="6" name="Picture 5">
            <a:extLst>
              <a:ext uri="{FF2B5EF4-FFF2-40B4-BE49-F238E27FC236}">
                <a16:creationId xmlns:a16="http://schemas.microsoft.com/office/drawing/2014/main" id="{602DE845-10C4-3942-B6BC-B39F1BF5B62F}"/>
              </a:ext>
            </a:extLst>
          </p:cNvPr>
          <p:cNvPicPr>
            <a:picLocks noChangeAspect="1"/>
          </p:cNvPicPr>
          <p:nvPr/>
        </p:nvPicPr>
        <p:blipFill>
          <a:blip r:embed="rId3"/>
          <a:stretch>
            <a:fillRect/>
          </a:stretch>
        </p:blipFill>
        <p:spPr>
          <a:xfrm>
            <a:off x="5021449" y="4240673"/>
            <a:ext cx="6568169" cy="1927652"/>
          </a:xfrm>
          <a:prstGeom prst="rect">
            <a:avLst/>
          </a:prstGeom>
        </p:spPr>
      </p:pic>
      <p:sp>
        <p:nvSpPr>
          <p:cNvPr id="8" name="Oval 7">
            <a:extLst>
              <a:ext uri="{FF2B5EF4-FFF2-40B4-BE49-F238E27FC236}">
                <a16:creationId xmlns:a16="http://schemas.microsoft.com/office/drawing/2014/main" id="{52583FE0-604F-384A-B141-08E907595122}"/>
              </a:ext>
            </a:extLst>
          </p:cNvPr>
          <p:cNvSpPr/>
          <p:nvPr/>
        </p:nvSpPr>
        <p:spPr>
          <a:xfrm>
            <a:off x="4592788" y="16260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9" name="Oval 8">
            <a:extLst>
              <a:ext uri="{FF2B5EF4-FFF2-40B4-BE49-F238E27FC236}">
                <a16:creationId xmlns:a16="http://schemas.microsoft.com/office/drawing/2014/main" id="{1813B028-9B70-B449-B956-70B1304F8FF1}"/>
              </a:ext>
            </a:extLst>
          </p:cNvPr>
          <p:cNvSpPr/>
          <p:nvPr/>
        </p:nvSpPr>
        <p:spPr>
          <a:xfrm>
            <a:off x="4592788" y="3982655"/>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Picture 9">
            <a:extLst>
              <a:ext uri="{FF2B5EF4-FFF2-40B4-BE49-F238E27FC236}">
                <a16:creationId xmlns:a16="http://schemas.microsoft.com/office/drawing/2014/main" id="{9101B8DD-580C-9049-A4C7-E1EC2488BF7C}"/>
              </a:ext>
            </a:extLst>
          </p:cNvPr>
          <p:cNvPicPr>
            <a:picLocks noChangeAspect="1"/>
          </p:cNvPicPr>
          <p:nvPr/>
        </p:nvPicPr>
        <p:blipFill>
          <a:blip r:embed="rId4"/>
          <a:stretch>
            <a:fillRect/>
          </a:stretch>
        </p:blipFill>
        <p:spPr>
          <a:xfrm>
            <a:off x="1250842" y="4954005"/>
            <a:ext cx="2647627" cy="1535624"/>
          </a:xfrm>
          <a:prstGeom prst="rect">
            <a:avLst/>
          </a:prstGeom>
        </p:spPr>
      </p:pic>
    </p:spTree>
    <p:extLst>
      <p:ext uri="{BB962C8B-B14F-4D97-AF65-F5344CB8AC3E}">
        <p14:creationId xmlns:p14="http://schemas.microsoft.com/office/powerpoint/2010/main" val="246066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B127-AFF1-A64B-AABA-A8491CAC4D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A79753A-FDC4-A54C-A225-9613367BD217}"/>
              </a:ext>
            </a:extLst>
          </p:cNvPr>
          <p:cNvSpPr>
            <a:spLocks noGrp="1"/>
          </p:cNvSpPr>
          <p:nvPr>
            <p:ph idx="1"/>
          </p:nvPr>
        </p:nvSpPr>
        <p:spPr/>
        <p:txBody>
          <a:bodyPr/>
          <a:lstStyle/>
          <a:p>
            <a:r>
              <a:rPr lang="en-US" dirty="0"/>
              <a:t>Ability to reproduce using iPhone / mobile device?</a:t>
            </a:r>
          </a:p>
          <a:p>
            <a:endParaRPr lang="en-US" dirty="0"/>
          </a:p>
          <a:p>
            <a:r>
              <a:rPr lang="en-US" dirty="0"/>
              <a:t>Is the process transferable to other image authentication problem spaces?</a:t>
            </a:r>
          </a:p>
          <a:p>
            <a:endParaRPr lang="en-US" dirty="0"/>
          </a:p>
          <a:p>
            <a:r>
              <a:rPr lang="en-US" dirty="0"/>
              <a:t>Is the model resilient to other types of attacks?</a:t>
            </a:r>
          </a:p>
          <a:p>
            <a:endParaRPr lang="en-US" dirty="0"/>
          </a:p>
        </p:txBody>
      </p:sp>
    </p:spTree>
    <p:extLst>
      <p:ext uri="{BB962C8B-B14F-4D97-AF65-F5344CB8AC3E}">
        <p14:creationId xmlns:p14="http://schemas.microsoft.com/office/powerpoint/2010/main" val="33495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DAA3-EE02-8049-8B23-1FAB0DA173B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F8F9F6C-0F7A-9142-A9B5-5A536E18A68B}"/>
              </a:ext>
            </a:extLst>
          </p:cNvPr>
          <p:cNvSpPr>
            <a:spLocks noGrp="1"/>
          </p:cNvSpPr>
          <p:nvPr>
            <p:ph idx="1"/>
          </p:nvPr>
        </p:nvSpPr>
        <p:spPr/>
        <p:txBody>
          <a:bodyPr>
            <a:normAutofit lnSpcReduction="10000"/>
          </a:bodyPr>
          <a:lstStyle/>
          <a:p>
            <a:pPr marL="0" indent="0">
              <a:buNone/>
            </a:pPr>
            <a:r>
              <a:rPr lang="en-US" b="1" dirty="0"/>
              <a:t>Previous work done</a:t>
            </a:r>
          </a:p>
          <a:p>
            <a:r>
              <a:rPr lang="en-US" dirty="0"/>
              <a:t>Background</a:t>
            </a:r>
          </a:p>
          <a:p>
            <a:r>
              <a:rPr lang="en-US" dirty="0"/>
              <a:t>Processing raw data</a:t>
            </a:r>
          </a:p>
          <a:p>
            <a:endParaRPr lang="en-US" dirty="0"/>
          </a:p>
          <a:p>
            <a:pPr marL="0" indent="0">
              <a:buNone/>
            </a:pPr>
            <a:r>
              <a:rPr lang="en-US" b="1" dirty="0"/>
              <a:t>Our contribution</a:t>
            </a:r>
          </a:p>
          <a:p>
            <a:r>
              <a:rPr lang="en-US" dirty="0"/>
              <a:t>Experimenting with other models</a:t>
            </a:r>
          </a:p>
          <a:p>
            <a:r>
              <a:rPr lang="en-US" dirty="0"/>
              <a:t>Attacking the model</a:t>
            </a:r>
          </a:p>
          <a:p>
            <a:endParaRPr lang="en-US" dirty="0"/>
          </a:p>
          <a:p>
            <a:pPr marL="0" indent="0">
              <a:buNone/>
            </a:pPr>
            <a:r>
              <a:rPr lang="en-US" b="1" dirty="0"/>
              <a:t>Next steps</a:t>
            </a:r>
          </a:p>
          <a:p>
            <a:endParaRPr lang="en-US" dirty="0"/>
          </a:p>
        </p:txBody>
      </p:sp>
    </p:spTree>
    <p:extLst>
      <p:ext uri="{BB962C8B-B14F-4D97-AF65-F5344CB8AC3E}">
        <p14:creationId xmlns:p14="http://schemas.microsoft.com/office/powerpoint/2010/main" val="82909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EA91D4-54CF-6E4F-BB4F-144095A9E210}"/>
              </a:ext>
            </a:extLst>
          </p:cNvPr>
          <p:cNvPicPr>
            <a:picLocks noChangeAspect="1"/>
          </p:cNvPicPr>
          <p:nvPr/>
        </p:nvPicPr>
        <p:blipFill>
          <a:blip r:embed="rId2"/>
          <a:stretch>
            <a:fillRect/>
          </a:stretch>
        </p:blipFill>
        <p:spPr>
          <a:xfrm>
            <a:off x="3741370" y="3174013"/>
            <a:ext cx="6972300" cy="2120900"/>
          </a:xfrm>
          <a:prstGeom prst="rect">
            <a:avLst/>
          </a:prstGeom>
        </p:spPr>
      </p:pic>
      <p:sp>
        <p:nvSpPr>
          <p:cNvPr id="2" name="Title 1">
            <a:extLst>
              <a:ext uri="{FF2B5EF4-FFF2-40B4-BE49-F238E27FC236}">
                <a16:creationId xmlns:a16="http://schemas.microsoft.com/office/drawing/2014/main" id="{AD3D5407-F545-7A45-BB82-F8AF6F5AD1D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84AB99-DC93-9F4D-B373-0D8E28CFDC76}"/>
              </a:ext>
            </a:extLst>
          </p:cNvPr>
          <p:cNvSpPr>
            <a:spLocks noGrp="1"/>
          </p:cNvSpPr>
          <p:nvPr>
            <p:ph idx="1"/>
          </p:nvPr>
        </p:nvSpPr>
        <p:spPr/>
        <p:txBody>
          <a:bodyPr anchor="t">
            <a:normAutofit fontScale="92500" lnSpcReduction="20000"/>
          </a:bodyPr>
          <a:lstStyle/>
          <a:p>
            <a:r>
              <a:rPr lang="en-US" dirty="0"/>
              <a:t>Basic premise: use the properties of Intaglio printing to differentiate between genuine bills from high-quality and low-quality forgeries.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level of fine-grain detail is difficult to emulate, and is thus a good authentication feature. </a:t>
            </a:r>
          </a:p>
        </p:txBody>
      </p:sp>
      <p:pic>
        <p:nvPicPr>
          <p:cNvPr id="5" name="Picture 4">
            <a:extLst>
              <a:ext uri="{FF2B5EF4-FFF2-40B4-BE49-F238E27FC236}">
                <a16:creationId xmlns:a16="http://schemas.microsoft.com/office/drawing/2014/main" id="{E13EA58F-50DE-7F44-8955-AA91F0517188}"/>
              </a:ext>
            </a:extLst>
          </p:cNvPr>
          <p:cNvPicPr>
            <a:picLocks noChangeAspect="1"/>
          </p:cNvPicPr>
          <p:nvPr/>
        </p:nvPicPr>
        <p:blipFill>
          <a:blip r:embed="rId3"/>
          <a:stretch>
            <a:fillRect/>
          </a:stretch>
        </p:blipFill>
        <p:spPr>
          <a:xfrm>
            <a:off x="895351" y="2938361"/>
            <a:ext cx="4455126" cy="1788650"/>
          </a:xfrm>
          <a:prstGeom prst="rect">
            <a:avLst/>
          </a:prstGeom>
          <a:ln>
            <a:solidFill>
              <a:schemeClr val="bg1"/>
            </a:solidFill>
          </a:ln>
        </p:spPr>
      </p:pic>
      <p:cxnSp>
        <p:nvCxnSpPr>
          <p:cNvPr id="7" name="Straight Arrow Connector 6">
            <a:extLst>
              <a:ext uri="{FF2B5EF4-FFF2-40B4-BE49-F238E27FC236}">
                <a16:creationId xmlns:a16="http://schemas.microsoft.com/office/drawing/2014/main" id="{89C028F4-64C6-8C4C-80C1-F2243A2B3B15}"/>
              </a:ext>
            </a:extLst>
          </p:cNvPr>
          <p:cNvCxnSpPr>
            <a:cxnSpLocks/>
          </p:cNvCxnSpPr>
          <p:nvPr/>
        </p:nvCxnSpPr>
        <p:spPr>
          <a:xfrm flipH="1" flipV="1">
            <a:off x="2605449" y="3924572"/>
            <a:ext cx="166945" cy="433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9AC81BC-C81A-EE4C-944A-6D393289CC88}"/>
              </a:ext>
            </a:extLst>
          </p:cNvPr>
          <p:cNvSpPr txBox="1"/>
          <p:nvPr/>
        </p:nvSpPr>
        <p:spPr>
          <a:xfrm>
            <a:off x="2645375" y="4335775"/>
            <a:ext cx="463588" cy="369332"/>
          </a:xfrm>
          <a:prstGeom prst="rect">
            <a:avLst/>
          </a:prstGeom>
          <a:noFill/>
        </p:spPr>
        <p:txBody>
          <a:bodyPr wrap="none" rtlCol="0">
            <a:spAutoFit/>
          </a:bodyPr>
          <a:lstStyle/>
          <a:p>
            <a:r>
              <a:rPr lang="en-US" dirty="0">
                <a:solidFill>
                  <a:schemeClr val="bg1"/>
                </a:solidFill>
              </a:rPr>
              <a:t>ink</a:t>
            </a:r>
          </a:p>
        </p:txBody>
      </p:sp>
      <p:cxnSp>
        <p:nvCxnSpPr>
          <p:cNvPr id="13" name="Straight Arrow Connector 12">
            <a:extLst>
              <a:ext uri="{FF2B5EF4-FFF2-40B4-BE49-F238E27FC236}">
                <a16:creationId xmlns:a16="http://schemas.microsoft.com/office/drawing/2014/main" id="{A5BB1B75-6A32-6D4D-BA54-36D90A4E8132}"/>
              </a:ext>
            </a:extLst>
          </p:cNvPr>
          <p:cNvCxnSpPr>
            <a:cxnSpLocks/>
          </p:cNvCxnSpPr>
          <p:nvPr/>
        </p:nvCxnSpPr>
        <p:spPr>
          <a:xfrm>
            <a:off x="3235982" y="3323968"/>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EEB0AE7-8A99-C34B-A9DD-1861C7344277}"/>
              </a:ext>
            </a:extLst>
          </p:cNvPr>
          <p:cNvCxnSpPr>
            <a:cxnSpLocks/>
          </p:cNvCxnSpPr>
          <p:nvPr/>
        </p:nvCxnSpPr>
        <p:spPr>
          <a:xfrm>
            <a:off x="4068003"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B2E646F-2081-1343-BC36-A63A2135C46D}"/>
              </a:ext>
            </a:extLst>
          </p:cNvPr>
          <p:cNvCxnSpPr>
            <a:cxnSpLocks/>
          </p:cNvCxnSpPr>
          <p:nvPr/>
        </p:nvCxnSpPr>
        <p:spPr>
          <a:xfrm>
            <a:off x="4887668" y="3323967"/>
            <a:ext cx="0" cy="454097"/>
          </a:xfrm>
          <a:prstGeom prst="straightConnector1">
            <a:avLst/>
          </a:prstGeom>
          <a:ln w="53975">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75394D2C-3F32-D247-B923-C56E0475BBA5}"/>
              </a:ext>
            </a:extLst>
          </p:cNvPr>
          <p:cNvSpPr txBox="1"/>
          <p:nvPr/>
        </p:nvSpPr>
        <p:spPr>
          <a:xfrm>
            <a:off x="1210448" y="2936911"/>
            <a:ext cx="4349579" cy="307777"/>
          </a:xfrm>
          <a:prstGeom prst="rect">
            <a:avLst/>
          </a:prstGeom>
          <a:noFill/>
        </p:spPr>
        <p:txBody>
          <a:bodyPr wrap="square" rtlCol="0">
            <a:spAutoFit/>
          </a:bodyPr>
          <a:lstStyle/>
          <a:p>
            <a:r>
              <a:rPr lang="en-US" sz="1400" dirty="0">
                <a:solidFill>
                  <a:sysClr val="windowText" lastClr="000000"/>
                </a:solidFill>
              </a:rPr>
              <a:t>several tons/cm</a:t>
            </a:r>
            <a:r>
              <a:rPr lang="en-US" sz="1400" baseline="30000" dirty="0">
                <a:solidFill>
                  <a:sysClr val="windowText" lastClr="000000"/>
                </a:solidFill>
              </a:rPr>
              <a:t>2</a:t>
            </a:r>
            <a:r>
              <a:rPr lang="en-US" sz="1400" dirty="0">
                <a:solidFill>
                  <a:sysClr val="windowText" lastClr="000000"/>
                </a:solidFill>
              </a:rPr>
              <a:t> presses a </a:t>
            </a:r>
            <a:r>
              <a:rPr lang="en-US" sz="1400" dirty="0" err="1">
                <a:solidFill>
                  <a:sysClr val="windowText" lastClr="000000"/>
                </a:solidFill>
              </a:rPr>
              <a:t>feelable</a:t>
            </a:r>
            <a:r>
              <a:rPr lang="en-US" sz="1400" dirty="0">
                <a:solidFill>
                  <a:sysClr val="windowText" lastClr="000000"/>
                </a:solidFill>
              </a:rPr>
              <a:t> relief into the paper </a:t>
            </a:r>
          </a:p>
        </p:txBody>
      </p:sp>
    </p:spTree>
    <p:extLst>
      <p:ext uri="{BB962C8B-B14F-4D97-AF65-F5344CB8AC3E}">
        <p14:creationId xmlns:p14="http://schemas.microsoft.com/office/powerpoint/2010/main" val="309648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E7EA-11E7-BC4D-A8BD-59C7046DB161}"/>
              </a:ext>
            </a:extLst>
          </p:cNvPr>
          <p:cNvSpPr>
            <a:spLocks noGrp="1"/>
          </p:cNvSpPr>
          <p:nvPr>
            <p:ph type="title"/>
          </p:nvPr>
        </p:nvSpPr>
        <p:spPr>
          <a:xfrm>
            <a:off x="685801" y="609600"/>
            <a:ext cx="10422923" cy="1456267"/>
          </a:xfrm>
        </p:spPr>
        <p:txBody>
          <a:bodyPr/>
          <a:lstStyle/>
          <a:p>
            <a:r>
              <a:rPr lang="en-US" dirty="0"/>
              <a:t>MACHINE LEARNING FOR FORGERY DETECTION</a:t>
            </a:r>
          </a:p>
        </p:txBody>
      </p:sp>
      <p:sp>
        <p:nvSpPr>
          <p:cNvPr id="3" name="Content Placeholder 2">
            <a:extLst>
              <a:ext uri="{FF2B5EF4-FFF2-40B4-BE49-F238E27FC236}">
                <a16:creationId xmlns:a16="http://schemas.microsoft.com/office/drawing/2014/main" id="{FA82E796-3A0B-7244-ABF2-DA480D93977A}"/>
              </a:ext>
            </a:extLst>
          </p:cNvPr>
          <p:cNvSpPr>
            <a:spLocks noGrp="1"/>
          </p:cNvSpPr>
          <p:nvPr>
            <p:ph idx="1"/>
          </p:nvPr>
        </p:nvSpPr>
        <p:spPr>
          <a:xfrm>
            <a:off x="685801" y="2142067"/>
            <a:ext cx="5908245" cy="3649133"/>
          </a:xfrm>
        </p:spPr>
        <p:txBody>
          <a:bodyPr>
            <a:normAutofit fontScale="92500"/>
          </a:bodyPr>
          <a:lstStyle/>
          <a:p>
            <a:r>
              <a:rPr lang="en-US" dirty="0"/>
              <a:t>Pioneered by two researchers – Eugen </a:t>
            </a:r>
            <a:r>
              <a:rPr lang="en-US" dirty="0" err="1"/>
              <a:t>Gillich</a:t>
            </a:r>
            <a:r>
              <a:rPr lang="en-US" dirty="0"/>
              <a:t> and Volker </a:t>
            </a:r>
            <a:r>
              <a:rPr lang="en-US" dirty="0" err="1"/>
              <a:t>Lohweg</a:t>
            </a:r>
            <a:r>
              <a:rPr lang="en-US" dirty="0"/>
              <a:t>:</a:t>
            </a:r>
          </a:p>
          <a:p>
            <a:pPr lvl="1"/>
            <a:r>
              <a:rPr lang="en-US" dirty="0"/>
              <a:t>Leveraged </a:t>
            </a:r>
            <a:r>
              <a:rPr lang="en-US" b="1" dirty="0"/>
              <a:t>Shift Invariant Wavelet Transform (SWT)</a:t>
            </a:r>
            <a:r>
              <a:rPr lang="en-US" dirty="0"/>
              <a:t> + Support Vector Machine </a:t>
            </a:r>
          </a:p>
          <a:p>
            <a:pPr lvl="1"/>
            <a:r>
              <a:rPr lang="en-US" dirty="0"/>
              <a:t>Yielded 100% accuracy rate (threw out two outliers due to them being incomplete data points).</a:t>
            </a:r>
          </a:p>
          <a:p>
            <a:r>
              <a:rPr lang="en-US" dirty="0"/>
              <a:t>Four step process:</a:t>
            </a:r>
          </a:p>
          <a:p>
            <a:pPr lvl="1"/>
            <a:r>
              <a:rPr lang="en-US" dirty="0"/>
              <a:t>Image digitization using areas of homogeneous grayscale mean.</a:t>
            </a:r>
          </a:p>
          <a:p>
            <a:pPr lvl="1"/>
            <a:r>
              <a:rPr lang="en-US" dirty="0"/>
              <a:t>Preprocessing </a:t>
            </a:r>
          </a:p>
          <a:p>
            <a:pPr lvl="1"/>
            <a:r>
              <a:rPr lang="en-US" dirty="0"/>
              <a:t>Feature extraction</a:t>
            </a:r>
          </a:p>
          <a:p>
            <a:pPr lvl="1"/>
            <a:r>
              <a:rPr lang="en-US" dirty="0"/>
              <a:t>Classification</a:t>
            </a:r>
          </a:p>
        </p:txBody>
      </p:sp>
      <p:pic>
        <p:nvPicPr>
          <p:cNvPr id="5" name="Picture 4">
            <a:extLst>
              <a:ext uri="{FF2B5EF4-FFF2-40B4-BE49-F238E27FC236}">
                <a16:creationId xmlns:a16="http://schemas.microsoft.com/office/drawing/2014/main" id="{3D3CBE3B-5821-1445-B459-86A1729DD57C}"/>
              </a:ext>
            </a:extLst>
          </p:cNvPr>
          <p:cNvPicPr>
            <a:picLocks noChangeAspect="1"/>
          </p:cNvPicPr>
          <p:nvPr/>
        </p:nvPicPr>
        <p:blipFill>
          <a:blip r:embed="rId2"/>
          <a:stretch>
            <a:fillRect/>
          </a:stretch>
        </p:blipFill>
        <p:spPr>
          <a:xfrm>
            <a:off x="6594046" y="2729470"/>
            <a:ext cx="5207000" cy="1473200"/>
          </a:xfrm>
          <a:prstGeom prst="rect">
            <a:avLst/>
          </a:prstGeom>
        </p:spPr>
      </p:pic>
    </p:spTree>
    <p:extLst>
      <p:ext uri="{BB962C8B-B14F-4D97-AF65-F5344CB8AC3E}">
        <p14:creationId xmlns:p14="http://schemas.microsoft.com/office/powerpoint/2010/main" val="58462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B7D365-19D6-9D4A-BF4B-AAA93C0C11E7}"/>
              </a:ext>
            </a:extLst>
          </p:cNvPr>
          <p:cNvSpPr/>
          <p:nvPr/>
        </p:nvSpPr>
        <p:spPr>
          <a:xfrm>
            <a:off x="4107050" y="3812583"/>
            <a:ext cx="3141242" cy="1206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mean grayscale value, and find variance of ROI’s grayscale values.</a:t>
            </a:r>
          </a:p>
        </p:txBody>
      </p:sp>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(REGION OF INTEREST SELECTION)</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2" y="2142067"/>
            <a:ext cx="2960648" cy="3649133"/>
          </a:xfrm>
        </p:spPr>
        <p:txBody>
          <a:bodyPr/>
          <a:lstStyle/>
          <a:p>
            <a:r>
              <a:rPr lang="en-US" dirty="0"/>
              <a:t>Each Region of Interest was partitioned into 8 x 8 blocks, with each block’s grayscale value calculated.</a:t>
            </a:r>
          </a:p>
          <a:p>
            <a:r>
              <a:rPr lang="en-US" dirty="0"/>
              <a:t>ROIs with a combination of low variance and low mean grayscale values were targeted.</a:t>
            </a:r>
          </a:p>
        </p:txBody>
      </p:sp>
      <p:pic>
        <p:nvPicPr>
          <p:cNvPr id="5" name="Picture 4">
            <a:extLst>
              <a:ext uri="{FF2B5EF4-FFF2-40B4-BE49-F238E27FC236}">
                <a16:creationId xmlns:a16="http://schemas.microsoft.com/office/drawing/2014/main" id="{4D035471-8331-F44E-96E7-B8D0BFF7866F}"/>
              </a:ext>
            </a:extLst>
          </p:cNvPr>
          <p:cNvPicPr>
            <a:picLocks noChangeAspect="1"/>
          </p:cNvPicPr>
          <p:nvPr/>
        </p:nvPicPr>
        <p:blipFill>
          <a:blip r:embed="rId2"/>
          <a:stretch>
            <a:fillRect/>
          </a:stretch>
        </p:blipFill>
        <p:spPr>
          <a:xfrm>
            <a:off x="7795678" y="3698497"/>
            <a:ext cx="3226042" cy="2938370"/>
          </a:xfrm>
          <a:prstGeom prst="rect">
            <a:avLst/>
          </a:prstGeom>
        </p:spPr>
      </p:pic>
      <p:pic>
        <p:nvPicPr>
          <p:cNvPr id="6" name="Picture 5">
            <a:extLst>
              <a:ext uri="{FF2B5EF4-FFF2-40B4-BE49-F238E27FC236}">
                <a16:creationId xmlns:a16="http://schemas.microsoft.com/office/drawing/2014/main" id="{41670330-72E5-9049-852E-6280702BC636}"/>
              </a:ext>
            </a:extLst>
          </p:cNvPr>
          <p:cNvPicPr>
            <a:picLocks noChangeAspect="1"/>
          </p:cNvPicPr>
          <p:nvPr/>
        </p:nvPicPr>
        <p:blipFill>
          <a:blip r:embed="rId3"/>
          <a:stretch>
            <a:fillRect/>
          </a:stretch>
        </p:blipFill>
        <p:spPr>
          <a:xfrm>
            <a:off x="7698846" y="2273872"/>
            <a:ext cx="3582715" cy="466961"/>
          </a:xfrm>
          <a:prstGeom prst="rect">
            <a:avLst/>
          </a:prstGeom>
        </p:spPr>
      </p:pic>
      <p:pic>
        <p:nvPicPr>
          <p:cNvPr id="7" name="Picture 6">
            <a:extLst>
              <a:ext uri="{FF2B5EF4-FFF2-40B4-BE49-F238E27FC236}">
                <a16:creationId xmlns:a16="http://schemas.microsoft.com/office/drawing/2014/main" id="{E128727A-208C-5342-A70B-CAFEB47327C7}"/>
              </a:ext>
            </a:extLst>
          </p:cNvPr>
          <p:cNvPicPr>
            <a:picLocks noChangeAspect="1"/>
          </p:cNvPicPr>
          <p:nvPr/>
        </p:nvPicPr>
        <p:blipFill>
          <a:blip r:embed="rId4"/>
          <a:stretch>
            <a:fillRect/>
          </a:stretch>
        </p:blipFill>
        <p:spPr>
          <a:xfrm>
            <a:off x="4107050" y="5019581"/>
            <a:ext cx="3141242" cy="873043"/>
          </a:xfrm>
          <a:prstGeom prst="rect">
            <a:avLst/>
          </a:prstGeom>
        </p:spPr>
      </p:pic>
      <p:pic>
        <p:nvPicPr>
          <p:cNvPr id="9" name="Picture 8">
            <a:extLst>
              <a:ext uri="{FF2B5EF4-FFF2-40B4-BE49-F238E27FC236}">
                <a16:creationId xmlns:a16="http://schemas.microsoft.com/office/drawing/2014/main" id="{7FAA4248-72DE-4D4E-9471-8207B8ED33FE}"/>
              </a:ext>
            </a:extLst>
          </p:cNvPr>
          <p:cNvPicPr>
            <a:picLocks noChangeAspect="1"/>
          </p:cNvPicPr>
          <p:nvPr/>
        </p:nvPicPr>
        <p:blipFill rotWithShape="1">
          <a:blip r:embed="rId5"/>
          <a:srcRect b="50763"/>
          <a:stretch/>
        </p:blipFill>
        <p:spPr>
          <a:xfrm>
            <a:off x="4114800" y="1844496"/>
            <a:ext cx="2804678" cy="1325715"/>
          </a:xfrm>
          <a:prstGeom prst="rect">
            <a:avLst/>
          </a:prstGeom>
        </p:spPr>
      </p:pic>
      <p:sp>
        <p:nvSpPr>
          <p:cNvPr id="10" name="Oval 9">
            <a:extLst>
              <a:ext uri="{FF2B5EF4-FFF2-40B4-BE49-F238E27FC236}">
                <a16:creationId xmlns:a16="http://schemas.microsoft.com/office/drawing/2014/main" id="{54C4742D-C750-884E-B385-F384391A2EAE}"/>
              </a:ext>
            </a:extLst>
          </p:cNvPr>
          <p:cNvSpPr/>
          <p:nvPr/>
        </p:nvSpPr>
        <p:spPr>
          <a:xfrm>
            <a:off x="3828081"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9DBEC25E-232D-6845-B4D9-BB94CBEA6430}"/>
              </a:ext>
            </a:extLst>
          </p:cNvPr>
          <p:cNvSpPr/>
          <p:nvPr/>
        </p:nvSpPr>
        <p:spPr>
          <a:xfrm>
            <a:off x="7419876" y="1549831"/>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F77380D-6A1C-7541-870D-91C533DC8362}"/>
              </a:ext>
            </a:extLst>
          </p:cNvPr>
          <p:cNvSpPr/>
          <p:nvPr/>
        </p:nvSpPr>
        <p:spPr>
          <a:xfrm>
            <a:off x="3828081" y="3464876"/>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0DFFDD76-80BA-174A-97EC-A6CB05722FB2}"/>
              </a:ext>
            </a:extLst>
          </p:cNvPr>
          <p:cNvSpPr/>
          <p:nvPr/>
        </p:nvSpPr>
        <p:spPr>
          <a:xfrm>
            <a:off x="7402077" y="344047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1279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processing (SHIFT WAVELET TRANSFORM)</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  vertical detail (</a:t>
            </a:r>
            <a:r>
              <a:rPr lang="en-US" dirty="0" err="1"/>
              <a:t>cV</a:t>
            </a:r>
            <a:r>
              <a:rPr lang="en-US" dirty="0"/>
              <a:t>), horizontal detail (</a:t>
            </a:r>
            <a:r>
              <a:rPr lang="en-US" dirty="0" err="1"/>
              <a:t>cH</a:t>
            </a:r>
            <a:r>
              <a:rPr lang="en-US" dirty="0"/>
              <a:t>) and diagonal detail (</a:t>
            </a:r>
            <a:r>
              <a:rPr lang="en-US" dirty="0" err="1"/>
              <a:t>cD</a:t>
            </a:r>
            <a:r>
              <a:rPr lang="en-US" dirty="0"/>
              <a:t>) coefficients.</a:t>
            </a:r>
          </a:p>
          <a:p>
            <a:endParaRPr lang="en-US" dirty="0"/>
          </a:p>
          <a:p>
            <a:r>
              <a:rPr lang="en-US" dirty="0"/>
              <a:t>This was combined with a scaling factor </a:t>
            </a:r>
            <a:r>
              <a:rPr lang="el-GR" dirty="0"/>
              <a:t>α</a:t>
            </a:r>
            <a:r>
              <a:rPr lang="en-US" dirty="0"/>
              <a:t> to generate </a:t>
            </a:r>
            <a:r>
              <a:rPr lang="en-US" dirty="0" err="1"/>
              <a:t>cG</a:t>
            </a:r>
            <a:r>
              <a:rPr lang="en-US" dirty="0"/>
              <a:t> (united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6355489" y="5264258"/>
            <a:ext cx="4254500" cy="762000"/>
          </a:xfrm>
          <a:prstGeom prst="rect">
            <a:avLst/>
          </a:prstGeom>
        </p:spPr>
      </p:pic>
      <p:pic>
        <p:nvPicPr>
          <p:cNvPr id="7" name="Picture 6">
            <a:extLst>
              <a:ext uri="{FF2B5EF4-FFF2-40B4-BE49-F238E27FC236}">
                <a16:creationId xmlns:a16="http://schemas.microsoft.com/office/drawing/2014/main" id="{F5AF408B-18F4-B245-88FE-B313C0354752}"/>
              </a:ext>
            </a:extLst>
          </p:cNvPr>
          <p:cNvPicPr>
            <a:picLocks noChangeAspect="1"/>
          </p:cNvPicPr>
          <p:nvPr/>
        </p:nvPicPr>
        <p:blipFill>
          <a:blip r:embed="rId3"/>
          <a:stretch>
            <a:fillRect/>
          </a:stretch>
        </p:blipFill>
        <p:spPr>
          <a:xfrm>
            <a:off x="6339183" y="2255362"/>
            <a:ext cx="3581400" cy="939800"/>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7811146" y="3487119"/>
            <a:ext cx="1317356" cy="1456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1DD749-30F0-5049-BF6A-FD6D9513FD28}"/>
              </a:ext>
            </a:extLst>
          </p:cNvPr>
          <p:cNvSpPr/>
          <p:nvPr/>
        </p:nvSpPr>
        <p:spPr>
          <a:xfrm>
            <a:off x="6096124" y="1997344"/>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810D9BC8-FA59-C247-B40B-A1C0931F06B5}"/>
              </a:ext>
            </a:extLst>
          </p:cNvPr>
          <p:cNvSpPr/>
          <p:nvPr/>
        </p:nvSpPr>
        <p:spPr>
          <a:xfrm>
            <a:off x="6096125" y="5006240"/>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617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C74-5A46-7E4B-84D7-24EB34B31A02}"/>
              </a:ext>
            </a:extLst>
          </p:cNvPr>
          <p:cNvSpPr>
            <a:spLocks noGrp="1"/>
          </p:cNvSpPr>
          <p:nvPr>
            <p:ph type="title"/>
          </p:nvPr>
        </p:nvSpPr>
        <p:spPr/>
        <p:txBody>
          <a:bodyPr/>
          <a:lstStyle/>
          <a:p>
            <a:r>
              <a:rPr lang="en-US" dirty="0"/>
              <a:t>Feature EXTRACTION </a:t>
            </a:r>
          </a:p>
        </p:txBody>
      </p:sp>
      <p:sp>
        <p:nvSpPr>
          <p:cNvPr id="3" name="Content Placeholder 2">
            <a:extLst>
              <a:ext uri="{FF2B5EF4-FFF2-40B4-BE49-F238E27FC236}">
                <a16:creationId xmlns:a16="http://schemas.microsoft.com/office/drawing/2014/main" id="{F8CECEFD-2625-0748-BEBB-BA9743467D6C}"/>
              </a:ext>
            </a:extLst>
          </p:cNvPr>
          <p:cNvSpPr>
            <a:spLocks noGrp="1"/>
          </p:cNvSpPr>
          <p:nvPr>
            <p:ph idx="1"/>
          </p:nvPr>
        </p:nvSpPr>
        <p:spPr>
          <a:xfrm>
            <a:off x="685801" y="2142067"/>
            <a:ext cx="4845203" cy="3649133"/>
          </a:xfrm>
        </p:spPr>
        <p:txBody>
          <a:bodyPr/>
          <a:lstStyle/>
          <a:p>
            <a:r>
              <a:rPr lang="en-US" dirty="0"/>
              <a:t>Shift Wavelet Transform to convert each ROI’s two-dimensional signal into a 2N x 2M matrix.</a:t>
            </a:r>
          </a:p>
          <a:p>
            <a:endParaRPr lang="en-US" dirty="0"/>
          </a:p>
          <a:p>
            <a:r>
              <a:rPr lang="en-US" dirty="0"/>
              <a:t>This matrix can be further partitioned into scaling coefficients (</a:t>
            </a:r>
            <a:r>
              <a:rPr lang="en-US" b="1" dirty="0"/>
              <a:t>A), </a:t>
            </a:r>
            <a:r>
              <a:rPr lang="en-US" dirty="0"/>
              <a:t> vertical detail </a:t>
            </a:r>
            <a:r>
              <a:rPr lang="en-US" b="1" dirty="0"/>
              <a:t>(</a:t>
            </a:r>
            <a:r>
              <a:rPr lang="en-US" b="1" dirty="0" err="1"/>
              <a:t>cV</a:t>
            </a:r>
            <a:r>
              <a:rPr lang="en-US" b="1" dirty="0"/>
              <a:t>), </a:t>
            </a:r>
            <a:r>
              <a:rPr lang="en-US" dirty="0"/>
              <a:t>horizontal detail (</a:t>
            </a:r>
            <a:r>
              <a:rPr lang="en-US" b="1" dirty="0" err="1"/>
              <a:t>cH</a:t>
            </a:r>
            <a:r>
              <a:rPr lang="en-US" dirty="0"/>
              <a:t>) and diagonal detail </a:t>
            </a:r>
            <a:r>
              <a:rPr lang="en-US" b="1" dirty="0"/>
              <a:t>(</a:t>
            </a:r>
            <a:r>
              <a:rPr lang="en-US" b="1" dirty="0" err="1"/>
              <a:t>cD</a:t>
            </a:r>
            <a:r>
              <a:rPr lang="en-US" b="1" dirty="0"/>
              <a:t>) </a:t>
            </a:r>
            <a:r>
              <a:rPr lang="en-US" dirty="0"/>
              <a:t>coefficients.</a:t>
            </a:r>
          </a:p>
          <a:p>
            <a:endParaRPr lang="en-US" dirty="0"/>
          </a:p>
          <a:p>
            <a:r>
              <a:rPr lang="en-US" dirty="0"/>
              <a:t>This was combined with a scaling factor </a:t>
            </a:r>
            <a:r>
              <a:rPr lang="el-GR" dirty="0"/>
              <a:t>α</a:t>
            </a:r>
            <a:r>
              <a:rPr lang="en-US" dirty="0"/>
              <a:t> to generate </a:t>
            </a:r>
            <a:r>
              <a:rPr lang="en-US" b="1" dirty="0" err="1"/>
              <a:t>cG</a:t>
            </a:r>
            <a:r>
              <a:rPr lang="en-US" b="1" dirty="0"/>
              <a:t> </a:t>
            </a:r>
            <a:r>
              <a:rPr lang="en-US" dirty="0"/>
              <a:t>(united detail coefficient).</a:t>
            </a:r>
          </a:p>
          <a:p>
            <a:endParaRPr lang="en-US" dirty="0"/>
          </a:p>
        </p:txBody>
      </p:sp>
      <p:pic>
        <p:nvPicPr>
          <p:cNvPr id="6" name="Picture 5">
            <a:extLst>
              <a:ext uri="{FF2B5EF4-FFF2-40B4-BE49-F238E27FC236}">
                <a16:creationId xmlns:a16="http://schemas.microsoft.com/office/drawing/2014/main" id="{AA61E78D-E890-0C41-A853-E4D222D6080C}"/>
              </a:ext>
            </a:extLst>
          </p:cNvPr>
          <p:cNvPicPr>
            <a:picLocks noChangeAspect="1"/>
          </p:cNvPicPr>
          <p:nvPr/>
        </p:nvPicPr>
        <p:blipFill>
          <a:blip r:embed="rId2"/>
          <a:stretch>
            <a:fillRect/>
          </a:stretch>
        </p:blipFill>
        <p:spPr>
          <a:xfrm>
            <a:off x="5836240" y="2155794"/>
            <a:ext cx="5243079" cy="939059"/>
          </a:xfrm>
          <a:prstGeom prst="rect">
            <a:avLst/>
          </a:prstGeom>
        </p:spPr>
      </p:pic>
      <p:sp>
        <p:nvSpPr>
          <p:cNvPr id="8" name="Down Arrow 7">
            <a:extLst>
              <a:ext uri="{FF2B5EF4-FFF2-40B4-BE49-F238E27FC236}">
                <a16:creationId xmlns:a16="http://schemas.microsoft.com/office/drawing/2014/main" id="{3B0686FA-EB5B-0643-B88A-8D76781891CF}"/>
              </a:ext>
            </a:extLst>
          </p:cNvPr>
          <p:cNvSpPr/>
          <p:nvPr/>
        </p:nvSpPr>
        <p:spPr>
          <a:xfrm>
            <a:off x="8029634" y="3190248"/>
            <a:ext cx="880380" cy="871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F0CEB9E-8E3D-1048-977C-08CBD7C0ECDB}"/>
              </a:ext>
            </a:extLst>
          </p:cNvPr>
          <p:cNvPicPr>
            <a:picLocks noChangeAspect="1"/>
          </p:cNvPicPr>
          <p:nvPr/>
        </p:nvPicPr>
        <p:blipFill>
          <a:blip r:embed="rId3"/>
          <a:stretch>
            <a:fillRect/>
          </a:stretch>
        </p:blipFill>
        <p:spPr>
          <a:xfrm>
            <a:off x="5790716" y="4157420"/>
            <a:ext cx="5358216" cy="2259140"/>
          </a:xfrm>
          <a:prstGeom prst="rect">
            <a:avLst/>
          </a:prstGeom>
        </p:spPr>
      </p:pic>
      <p:sp>
        <p:nvSpPr>
          <p:cNvPr id="10" name="Oval 9">
            <a:extLst>
              <a:ext uri="{FF2B5EF4-FFF2-40B4-BE49-F238E27FC236}">
                <a16:creationId xmlns:a16="http://schemas.microsoft.com/office/drawing/2014/main" id="{EB43DFB7-3E47-EE42-AB7A-B8CD9B0E5B6A}"/>
              </a:ext>
            </a:extLst>
          </p:cNvPr>
          <p:cNvSpPr/>
          <p:nvPr/>
        </p:nvSpPr>
        <p:spPr>
          <a:xfrm>
            <a:off x="5538185" y="188404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DE7B578-A3FD-4E43-9823-FF3573414FDD}"/>
              </a:ext>
            </a:extLst>
          </p:cNvPr>
          <p:cNvSpPr/>
          <p:nvPr/>
        </p:nvSpPr>
        <p:spPr>
          <a:xfrm>
            <a:off x="5538185" y="3804009"/>
            <a:ext cx="557939" cy="516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3">
            <a:extLst>
              <a:ext uri="{FF2B5EF4-FFF2-40B4-BE49-F238E27FC236}">
                <a16:creationId xmlns:a16="http://schemas.microsoft.com/office/drawing/2014/main" id="{4E01402D-53AC-584F-8CDB-141EABBC4349}"/>
              </a:ext>
            </a:extLst>
          </p:cNvPr>
          <p:cNvSpPr/>
          <p:nvPr/>
        </p:nvSpPr>
        <p:spPr>
          <a:xfrm>
            <a:off x="6096124" y="2400085"/>
            <a:ext cx="692134" cy="5445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DD3E8F-002E-5F41-A0BA-BFB8C48571E2}"/>
              </a:ext>
            </a:extLst>
          </p:cNvPr>
          <p:cNvSpPr/>
          <p:nvPr/>
        </p:nvSpPr>
        <p:spPr>
          <a:xfrm>
            <a:off x="5978183" y="4226480"/>
            <a:ext cx="5101136" cy="14974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6D4-E471-F944-B348-66E33387CF43}"/>
              </a:ext>
            </a:extLst>
          </p:cNvPr>
          <p:cNvSpPr>
            <a:spLocks noGrp="1"/>
          </p:cNvSpPr>
          <p:nvPr>
            <p:ph type="title"/>
          </p:nvPr>
        </p:nvSpPr>
        <p:spPr/>
        <p:txBody>
          <a:bodyPr/>
          <a:lstStyle/>
          <a:p>
            <a:r>
              <a:rPr lang="en-US" dirty="0"/>
              <a:t>THEIR FINDINGS</a:t>
            </a:r>
          </a:p>
        </p:txBody>
      </p:sp>
      <p:sp>
        <p:nvSpPr>
          <p:cNvPr id="3" name="Content Placeholder 2">
            <a:extLst>
              <a:ext uri="{FF2B5EF4-FFF2-40B4-BE49-F238E27FC236}">
                <a16:creationId xmlns:a16="http://schemas.microsoft.com/office/drawing/2014/main" id="{8F3E59D1-6098-B043-8F22-F177550ACB36}"/>
              </a:ext>
            </a:extLst>
          </p:cNvPr>
          <p:cNvSpPr>
            <a:spLocks noGrp="1"/>
          </p:cNvSpPr>
          <p:nvPr>
            <p:ph idx="1"/>
          </p:nvPr>
        </p:nvSpPr>
        <p:spPr>
          <a:xfrm>
            <a:off x="685801" y="2142067"/>
            <a:ext cx="5491975" cy="3649133"/>
          </a:xfrm>
        </p:spPr>
        <p:txBody>
          <a:bodyPr/>
          <a:lstStyle/>
          <a:p>
            <a:r>
              <a:rPr lang="en-US" dirty="0"/>
              <a:t>100% classification accuracy on test set using a polynomial kernel Support Vector Machine.</a:t>
            </a:r>
          </a:p>
        </p:txBody>
      </p:sp>
      <p:grpSp>
        <p:nvGrpSpPr>
          <p:cNvPr id="7" name="Group 6">
            <a:extLst>
              <a:ext uri="{FF2B5EF4-FFF2-40B4-BE49-F238E27FC236}">
                <a16:creationId xmlns:a16="http://schemas.microsoft.com/office/drawing/2014/main" id="{BB751FBD-B3F9-2E4D-B2F3-C75A91E6C952}"/>
              </a:ext>
            </a:extLst>
          </p:cNvPr>
          <p:cNvGrpSpPr/>
          <p:nvPr/>
        </p:nvGrpSpPr>
        <p:grpSpPr>
          <a:xfrm>
            <a:off x="7384134" y="2157565"/>
            <a:ext cx="3778238" cy="3842304"/>
            <a:chOff x="7384134" y="2157565"/>
            <a:chExt cx="3778238" cy="3842304"/>
          </a:xfrm>
        </p:grpSpPr>
        <p:pic>
          <p:nvPicPr>
            <p:cNvPr id="4" name="Picture 3">
              <a:extLst>
                <a:ext uri="{FF2B5EF4-FFF2-40B4-BE49-F238E27FC236}">
                  <a16:creationId xmlns:a16="http://schemas.microsoft.com/office/drawing/2014/main" id="{40F6CAE2-10E3-CE43-804E-16435687E6CC}"/>
                </a:ext>
              </a:extLst>
            </p:cNvPr>
            <p:cNvPicPr>
              <a:picLocks noChangeAspect="1"/>
            </p:cNvPicPr>
            <p:nvPr/>
          </p:nvPicPr>
          <p:blipFill rotWithShape="1">
            <a:blip r:embed="rId2"/>
            <a:srcRect l="27736" r="26964" b="16024"/>
            <a:stretch/>
          </p:blipFill>
          <p:spPr>
            <a:xfrm>
              <a:off x="7384134" y="2157565"/>
              <a:ext cx="3778238" cy="3142855"/>
            </a:xfrm>
            <a:prstGeom prst="rect">
              <a:avLst/>
            </a:prstGeom>
          </p:spPr>
        </p:pic>
        <p:pic>
          <p:nvPicPr>
            <p:cNvPr id="5" name="Picture 4">
              <a:extLst>
                <a:ext uri="{FF2B5EF4-FFF2-40B4-BE49-F238E27FC236}">
                  <a16:creationId xmlns:a16="http://schemas.microsoft.com/office/drawing/2014/main" id="{5B6622BC-9328-DF4C-BD12-62C66A019D42}"/>
                </a:ext>
              </a:extLst>
            </p:cNvPr>
            <p:cNvPicPr>
              <a:picLocks noChangeAspect="1"/>
            </p:cNvPicPr>
            <p:nvPr/>
          </p:nvPicPr>
          <p:blipFill rotWithShape="1">
            <a:blip r:embed="rId2"/>
            <a:srcRect t="89051" r="53038"/>
            <a:stretch/>
          </p:blipFill>
          <p:spPr>
            <a:xfrm>
              <a:off x="7384134" y="5297040"/>
              <a:ext cx="3778238" cy="395268"/>
            </a:xfrm>
            <a:prstGeom prst="rect">
              <a:avLst/>
            </a:prstGeom>
          </p:spPr>
        </p:pic>
        <p:pic>
          <p:nvPicPr>
            <p:cNvPr id="6" name="Picture 5">
              <a:extLst>
                <a:ext uri="{FF2B5EF4-FFF2-40B4-BE49-F238E27FC236}">
                  <a16:creationId xmlns:a16="http://schemas.microsoft.com/office/drawing/2014/main" id="{69524E52-13C9-004D-8C08-AF9283834256}"/>
                </a:ext>
              </a:extLst>
            </p:cNvPr>
            <p:cNvPicPr>
              <a:picLocks noChangeAspect="1"/>
            </p:cNvPicPr>
            <p:nvPr/>
          </p:nvPicPr>
          <p:blipFill rotWithShape="1">
            <a:blip r:embed="rId2"/>
            <a:srcRect l="46992" t="87325" r="1514"/>
            <a:stretch/>
          </p:blipFill>
          <p:spPr>
            <a:xfrm>
              <a:off x="7384134" y="5582531"/>
              <a:ext cx="3778238" cy="417338"/>
            </a:xfrm>
            <a:prstGeom prst="rect">
              <a:avLst/>
            </a:prstGeom>
          </p:spPr>
        </p:pic>
      </p:grpSp>
    </p:spTree>
    <p:extLst>
      <p:ext uri="{BB962C8B-B14F-4D97-AF65-F5344CB8AC3E}">
        <p14:creationId xmlns:p14="http://schemas.microsoft.com/office/powerpoint/2010/main" val="308854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2C99-04E7-D14F-B844-1CE039178D94}"/>
              </a:ext>
            </a:extLst>
          </p:cNvPr>
          <p:cNvSpPr>
            <a:spLocks noGrp="1"/>
          </p:cNvSpPr>
          <p:nvPr>
            <p:ph type="title"/>
          </p:nvPr>
        </p:nvSpPr>
        <p:spPr/>
        <p:txBody>
          <a:bodyPr/>
          <a:lstStyle/>
          <a:p>
            <a:r>
              <a:rPr lang="en-US" dirty="0"/>
              <a:t>Our FINDINGS: COMPARING CLASSIFIER MODELS</a:t>
            </a:r>
          </a:p>
        </p:txBody>
      </p:sp>
      <p:sp>
        <p:nvSpPr>
          <p:cNvPr id="3" name="Content Placeholder 2">
            <a:extLst>
              <a:ext uri="{FF2B5EF4-FFF2-40B4-BE49-F238E27FC236}">
                <a16:creationId xmlns:a16="http://schemas.microsoft.com/office/drawing/2014/main" id="{28F60899-C91F-ED44-ADDB-D558BA2CD3B5}"/>
              </a:ext>
            </a:extLst>
          </p:cNvPr>
          <p:cNvSpPr>
            <a:spLocks noGrp="1"/>
          </p:cNvSpPr>
          <p:nvPr>
            <p:ph idx="1"/>
          </p:nvPr>
        </p:nvSpPr>
        <p:spPr/>
        <p:txBody>
          <a:bodyPr/>
          <a:lstStyle/>
          <a:p>
            <a:r>
              <a:rPr lang="en-US" dirty="0"/>
              <a:t>Comparison of models (KNN Classifier and Neural Network multi-layer perceptron classifier)</a:t>
            </a:r>
          </a:p>
          <a:p>
            <a:pPr lvl="1"/>
            <a:r>
              <a:rPr lang="en-US" dirty="0"/>
              <a:t>Performance metrics</a:t>
            </a:r>
          </a:p>
          <a:p>
            <a:pPr lvl="1"/>
            <a:endParaRPr lang="en-US" dirty="0"/>
          </a:p>
          <a:p>
            <a:pPr lvl="1"/>
            <a:endParaRPr lang="en-US" dirty="0"/>
          </a:p>
          <a:p>
            <a:pPr lvl="1"/>
            <a:r>
              <a:rPr lang="en-US" dirty="0"/>
              <a:t>Bias variance curves</a:t>
            </a:r>
          </a:p>
          <a:p>
            <a:endParaRPr lang="en-US" dirty="0"/>
          </a:p>
        </p:txBody>
      </p:sp>
    </p:spTree>
    <p:extLst>
      <p:ext uri="{BB962C8B-B14F-4D97-AF65-F5344CB8AC3E}">
        <p14:creationId xmlns:p14="http://schemas.microsoft.com/office/powerpoint/2010/main" val="1504490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3786</TotalTime>
  <Words>785</Words>
  <Application>Microsoft Office PowerPoint</Application>
  <PresentationFormat>Widescreen</PresentationFormat>
  <Paragraphs>133</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banknote authentication, part ii:</vt:lpstr>
      <vt:lpstr>outline</vt:lpstr>
      <vt:lpstr>background</vt:lpstr>
      <vt:lpstr>MACHINE LEARNING FOR FORGERY DETECTION</vt:lpstr>
      <vt:lpstr>Feature processing (REGION OF INTEREST SELECTION)</vt:lpstr>
      <vt:lpstr>Feature processing (SHIFT WAVELET TRANSFORM)</vt:lpstr>
      <vt:lpstr>Feature EXTRACTION </vt:lpstr>
      <vt:lpstr>THEIR FINDINGS</vt:lpstr>
      <vt:lpstr>Our FINDINGS: COMPARING CLASSIFIER MODELS</vt:lpstr>
      <vt:lpstr>Our FINDINGS: COMPARING CLASSIFIER MODELS</vt:lpstr>
      <vt:lpstr>Bias Variance Curve</vt:lpstr>
      <vt:lpstr>FROG BOILING ATTACK (FBA)</vt:lpstr>
      <vt:lpstr>FBA – Our implementation</vt:lpstr>
      <vt:lpstr>Classifier accuracies post attack</vt:lpstr>
      <vt:lpstr>The random forest anomaly</vt:lpstr>
      <vt:lpstr>Counter-measures to fbA</vt:lpstr>
      <vt:lpstr>Counter-measures to fba (batch updates)</vt:lpstr>
      <vt:lpstr>Counter-measures to fba (batch updates)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banknote</dc:title>
  <dc:creator>Alice Y Chang</dc:creator>
  <cp:lastModifiedBy>Umashankar, Karthik</cp:lastModifiedBy>
  <cp:revision>40</cp:revision>
  <dcterms:created xsi:type="dcterms:W3CDTF">2018-06-03T17:09:31Z</dcterms:created>
  <dcterms:modified xsi:type="dcterms:W3CDTF">2018-06-14T14:59:34Z</dcterms:modified>
</cp:coreProperties>
</file>